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1.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78" autoAdjust="0"/>
    <p:restoredTop sz="96692" autoAdjust="0"/>
  </p:normalViewPr>
  <p:slideViewPr>
    <p:cSldViewPr snapToGrid="0">
      <p:cViewPr varScale="1">
        <p:scale>
          <a:sx n="99" d="100"/>
          <a:sy n="99" d="100"/>
        </p:scale>
        <p:origin x="96"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olene.lim\Desktop\Prep%20of%20ICEM\Graph%202021%20Workforce%20Repor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ALPHA\Public\Policy_Standards_Research\Research\Annual_Site_Census\2021\3_Data\3_Analysis\20220401_General_Raw_Analysi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ALPHA\Public\Policy_Standards_Research\Research\Annual_Site_Census\2021\3_Data\3_Analysis\20220401_General_Raw_Analysi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ALPHA\Public\Policy_Standards_Research\Research\Annual_Site_Census\2021\3_Data\3_Analysis\20220401_General_Raw_Analysi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ALPHA\Public\Policy_Standards_Research\Research\Annual_Site_Census\2021\3_Data\3_Analysis\20220401_General_Raw_Analysi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ALPHA\Public\Policy_Standards_Research\Research\Early%20Career%20Survey\2021\2021%20report\All_responses_cleaned.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1.xml"/></Relationships>
</file>

<file path=ppt/charts/_rels/chart7.xml.rels><?xml version="1.0" encoding="UTF-8" standalone="yes"?>
<Relationships xmlns="http://schemas.openxmlformats.org/package/2006/relationships"><Relationship Id="rId3" Type="http://schemas.openxmlformats.org/officeDocument/2006/relationships/oleObject" Target="file:///\\ALPHA\Public\Policy_Standards_Research\Research\Early%20Career%20Survey\2021\RRR%20Ctee%20update\8-year%20trends.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AU" sz="1300" b="1" i="0" baseline="0" dirty="0">
                <a:effectLst/>
                <a:latin typeface="Fira Sans Light" panose="020B0403050000020004" pitchFamily="34" charset="0"/>
              </a:rPr>
              <a:t>Proportion working at a rural or regional location</a:t>
            </a:r>
            <a:endParaRPr lang="en-AU" sz="1300" dirty="0">
              <a:effectLst/>
              <a:latin typeface="Fira Sans Light" panose="020B04030500000200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5081714785651792"/>
          <c:y val="5.0925925925925923E-2"/>
          <c:w val="0.82769903762029751"/>
          <c:h val="0.7394517351997667"/>
        </c:manualLayout>
      </c:layout>
      <c:lineChart>
        <c:grouping val="standard"/>
        <c:varyColors val="0"/>
        <c:ser>
          <c:idx val="0"/>
          <c:order val="0"/>
          <c:tx>
            <c:strRef>
              <c:f>Sheet1!$B$2</c:f>
              <c:strCache>
                <c:ptCount val="1"/>
                <c:pt idx="0">
                  <c:v>EM specialists</c:v>
                </c:pt>
              </c:strCache>
            </c:strRef>
          </c:tx>
          <c:spPr>
            <a:ln w="28575" cap="rnd">
              <a:solidFill>
                <a:srgbClr val="B0BB24">
                  <a:alpha val="95000"/>
                </a:srgbClr>
              </a:solidFill>
              <a:round/>
            </a:ln>
            <a:effectLst/>
          </c:spPr>
          <c:marker>
            <c:symbol val="circle"/>
            <c:size val="5"/>
            <c:spPr>
              <a:solidFill>
                <a:srgbClr val="B0BB24"/>
              </a:solidFill>
              <a:ln w="9525">
                <a:solidFill>
                  <a:srgbClr val="B0BB24"/>
                </a:solidFill>
              </a:ln>
              <a:effectLst/>
            </c:spPr>
          </c:marker>
          <c:dLbls>
            <c:dLbl>
              <c:idx val="6"/>
              <c:tx>
                <c:rich>
                  <a:bodyPr rot="0" spcFirstLastPara="1" vertOverflow="ellipsis" vert="horz" wrap="square" lIns="38100" tIns="19050" rIns="38100" bIns="19050" anchor="ctr" anchorCtr="1">
                    <a:spAutoFit/>
                  </a:bodyPr>
                  <a:lstStyle/>
                  <a:p>
                    <a:pPr>
                      <a:defRPr sz="1600" b="0" i="0" u="none" strike="noStrike" kern="1200" baseline="0">
                        <a:solidFill>
                          <a:schemeClr val="tx1">
                            <a:lumMod val="65000"/>
                            <a:lumOff val="35000"/>
                          </a:schemeClr>
                        </a:solidFill>
                        <a:latin typeface="Fira Sans Light" panose="020B0403050000020004" pitchFamily="34" charset="0"/>
                        <a:ea typeface="+mn-ea"/>
                        <a:cs typeface="+mn-cs"/>
                      </a:defRPr>
                    </a:pPr>
                    <a:fld id="{9AF97B7D-A649-4118-B151-76FD0C510110}" type="VALUE">
                      <a:rPr lang="en-US" sz="2000" b="1">
                        <a:solidFill>
                          <a:schemeClr val="accent1"/>
                        </a:solidFill>
                      </a:rPr>
                      <a:pPr>
                        <a:defRPr sz="1600" b="0" i="0" u="none" strike="noStrike" kern="1200" baseline="0">
                          <a:solidFill>
                            <a:schemeClr val="tx1">
                              <a:lumMod val="65000"/>
                              <a:lumOff val="35000"/>
                            </a:schemeClr>
                          </a:solidFill>
                          <a:latin typeface="Fira Sans Light" panose="020B0403050000020004" pitchFamily="34" charset="0"/>
                          <a:ea typeface="+mn-ea"/>
                          <a:cs typeface="+mn-cs"/>
                        </a:defRPr>
                      </a:pPr>
                      <a:t>[VALUE]</a:t>
                    </a:fld>
                    <a:endParaRPr lang="en-AU"/>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65000"/>
                          <a:lumOff val="35000"/>
                        </a:schemeClr>
                      </a:solidFill>
                      <a:latin typeface="Fira Sans Light" panose="020B0403050000020004" pitchFamily="34" charset="0"/>
                      <a:ea typeface="+mn-ea"/>
                      <a:cs typeface="+mn-cs"/>
                    </a:defRPr>
                  </a:pPr>
                  <a:endParaRPr lang="en-US"/>
                </a:p>
              </c:txPr>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76DF-4B41-B450-DD176C8974BD}"/>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65000"/>
                        <a:lumOff val="35000"/>
                      </a:schemeClr>
                    </a:solidFill>
                    <a:latin typeface="Fira Sans Light" panose="020B04030500000200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Sheet1!$A$10:$A$16</c:f>
              <c:numCache>
                <c:formatCode>General</c:formatCode>
                <c:ptCount val="7"/>
                <c:pt idx="0">
                  <c:v>2015</c:v>
                </c:pt>
                <c:pt idx="1">
                  <c:v>2016</c:v>
                </c:pt>
                <c:pt idx="2">
                  <c:v>2017</c:v>
                </c:pt>
                <c:pt idx="3">
                  <c:v>2018</c:v>
                </c:pt>
                <c:pt idx="4">
                  <c:v>2019</c:v>
                </c:pt>
                <c:pt idx="5">
                  <c:v>2020</c:v>
                </c:pt>
                <c:pt idx="6">
                  <c:v>2021</c:v>
                </c:pt>
              </c:numCache>
              <c:extLst/>
            </c:numRef>
          </c:cat>
          <c:val>
            <c:numRef>
              <c:f>Sheet1!$B$10:$B$16</c:f>
              <c:numCache>
                <c:formatCode>0%</c:formatCode>
                <c:ptCount val="7"/>
                <c:pt idx="0">
                  <c:v>0.22</c:v>
                </c:pt>
                <c:pt idx="1">
                  <c:v>0.24399999999999999</c:v>
                </c:pt>
                <c:pt idx="2">
                  <c:v>0.25800000000000001</c:v>
                </c:pt>
                <c:pt idx="3">
                  <c:v>0.29599999999999999</c:v>
                </c:pt>
                <c:pt idx="4">
                  <c:v>0.31</c:v>
                </c:pt>
                <c:pt idx="5">
                  <c:v>0.33300000000000002</c:v>
                </c:pt>
                <c:pt idx="6">
                  <c:v>0.33</c:v>
                </c:pt>
              </c:numCache>
              <c:extLst/>
            </c:numRef>
          </c:val>
          <c:smooth val="0"/>
          <c:extLst>
            <c:ext xmlns:c16="http://schemas.microsoft.com/office/drawing/2014/chart" uri="{C3380CC4-5D6E-409C-BE32-E72D297353CC}">
              <c16:uniqueId val="{00000000-76DF-4B41-B450-DD176C8974BD}"/>
            </c:ext>
          </c:extLst>
        </c:ser>
        <c:dLbls>
          <c:dLblPos val="b"/>
          <c:showLegendKey val="0"/>
          <c:showVal val="1"/>
          <c:showCatName val="0"/>
          <c:showSerName val="0"/>
          <c:showPercent val="0"/>
          <c:showBubbleSize val="0"/>
        </c:dLbls>
        <c:marker val="1"/>
        <c:smooth val="0"/>
        <c:axId val="457617712"/>
        <c:axId val="457613008"/>
      </c:lineChart>
      <c:lineChart>
        <c:grouping val="standard"/>
        <c:varyColors val="0"/>
        <c:ser>
          <c:idx val="1"/>
          <c:order val="1"/>
          <c:tx>
            <c:strRef>
              <c:f>Sheet1!$C$2</c:f>
              <c:strCache>
                <c:ptCount val="1"/>
                <c:pt idx="0">
                  <c:v>Advanced trainees</c:v>
                </c:pt>
              </c:strCache>
            </c:strRef>
          </c:tx>
          <c:spPr>
            <a:ln w="28575" cap="rnd">
              <a:solidFill>
                <a:srgbClr val="0097A5"/>
              </a:solidFill>
              <a:round/>
            </a:ln>
            <a:effectLst/>
          </c:spPr>
          <c:marker>
            <c:symbol val="circle"/>
            <c:size val="5"/>
            <c:spPr>
              <a:solidFill>
                <a:srgbClr val="0097A5"/>
              </a:solidFill>
              <a:ln w="9525">
                <a:solidFill>
                  <a:srgbClr val="0097A5"/>
                </a:solidFill>
              </a:ln>
              <a:effectLst/>
            </c:spPr>
          </c:marker>
          <c:dLbls>
            <c:dLbl>
              <c:idx val="6"/>
              <c:tx>
                <c:rich>
                  <a:bodyPr/>
                  <a:lstStyle/>
                  <a:p>
                    <a:fld id="{CD5B8701-6C82-4765-84E6-4B6589678CF4}" type="VALUE">
                      <a:rPr lang="en-US" sz="2000" b="1">
                        <a:solidFill>
                          <a:schemeClr val="accent5">
                            <a:lumMod val="50000"/>
                          </a:schemeClr>
                        </a:solidFill>
                      </a:rPr>
                      <a:pPr/>
                      <a:t>[VALUE]</a:t>
                    </a:fld>
                    <a:endParaRPr lang="en-AU"/>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6DF-4B41-B450-DD176C8974BD}"/>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65000"/>
                        <a:lumOff val="35000"/>
                      </a:schemeClr>
                    </a:solidFill>
                    <a:latin typeface="Fira Sans Light" panose="020B04030500000200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Sheet1!$A$10:$A$16</c:f>
              <c:numCache>
                <c:formatCode>General</c:formatCode>
                <c:ptCount val="7"/>
                <c:pt idx="0">
                  <c:v>2015</c:v>
                </c:pt>
                <c:pt idx="1">
                  <c:v>2016</c:v>
                </c:pt>
                <c:pt idx="2">
                  <c:v>2017</c:v>
                </c:pt>
                <c:pt idx="3">
                  <c:v>2018</c:v>
                </c:pt>
                <c:pt idx="4">
                  <c:v>2019</c:v>
                </c:pt>
                <c:pt idx="5">
                  <c:v>2020</c:v>
                </c:pt>
                <c:pt idx="6">
                  <c:v>2021</c:v>
                </c:pt>
              </c:numCache>
              <c:extLst/>
            </c:numRef>
          </c:cat>
          <c:val>
            <c:numRef>
              <c:f>Sheet1!$C$10:$C$16</c:f>
              <c:numCache>
                <c:formatCode>0%</c:formatCode>
                <c:ptCount val="7"/>
                <c:pt idx="0">
                  <c:v>0.16</c:v>
                </c:pt>
                <c:pt idx="1">
                  <c:v>0.17</c:v>
                </c:pt>
                <c:pt idx="2">
                  <c:v>0.19</c:v>
                </c:pt>
                <c:pt idx="3">
                  <c:v>0.19792182088075211</c:v>
                </c:pt>
                <c:pt idx="4">
                  <c:v>0.19491094147582697</c:v>
                </c:pt>
                <c:pt idx="5">
                  <c:v>0.21</c:v>
                </c:pt>
                <c:pt idx="6">
                  <c:v>0.19</c:v>
                </c:pt>
              </c:numCache>
              <c:extLst/>
            </c:numRef>
          </c:val>
          <c:smooth val="0"/>
          <c:extLst>
            <c:ext xmlns:c16="http://schemas.microsoft.com/office/drawing/2014/chart" uri="{C3380CC4-5D6E-409C-BE32-E72D297353CC}">
              <c16:uniqueId val="{00000001-76DF-4B41-B450-DD176C8974BD}"/>
            </c:ext>
          </c:extLst>
        </c:ser>
        <c:dLbls>
          <c:dLblPos val="b"/>
          <c:showLegendKey val="0"/>
          <c:showVal val="1"/>
          <c:showCatName val="0"/>
          <c:showSerName val="0"/>
          <c:showPercent val="0"/>
          <c:showBubbleSize val="0"/>
        </c:dLbls>
        <c:marker val="1"/>
        <c:smooth val="0"/>
        <c:axId val="457618496"/>
        <c:axId val="457619672"/>
      </c:lineChart>
      <c:catAx>
        <c:axId val="457617712"/>
        <c:scaling>
          <c:orientation val="minMax"/>
        </c:scaling>
        <c:delete val="0"/>
        <c:axPos val="b"/>
        <c:title>
          <c:tx>
            <c:rich>
              <a:bodyPr rot="0" spcFirstLastPara="1" vertOverflow="ellipsis" vert="horz" wrap="square" anchor="ctr" anchorCtr="1"/>
              <a:lstStyle/>
              <a:p>
                <a:pPr>
                  <a:defRPr sz="1000" b="1" i="0" u="none" strike="noStrike" kern="1200" baseline="0">
                    <a:solidFill>
                      <a:schemeClr val="tx1">
                        <a:lumMod val="65000"/>
                        <a:lumOff val="35000"/>
                      </a:schemeClr>
                    </a:solidFill>
                    <a:latin typeface="Fira Sans Light" panose="020B0403050000020004" pitchFamily="34" charset="0"/>
                    <a:ea typeface="+mn-ea"/>
                    <a:cs typeface="+mn-cs"/>
                  </a:defRPr>
                </a:pPr>
                <a:r>
                  <a:rPr lang="en-AU" b="1">
                    <a:latin typeface="Fira Sans Light" panose="020B0403050000020004" pitchFamily="34" charset="0"/>
                  </a:rPr>
                  <a:t>Year</a:t>
                </a:r>
              </a:p>
            </c:rich>
          </c:tx>
          <c:layout>
            <c:manualLayout>
              <c:xMode val="edge"/>
              <c:yMode val="edge"/>
              <c:x val="0.5264044449746309"/>
              <c:y val="0.86349086882736714"/>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Fira Sans Light" panose="020B0403050000020004" pitchFamily="34" charset="0"/>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Fira Sans Light" panose="020B0403050000020004" pitchFamily="34" charset="0"/>
                <a:ea typeface="+mn-ea"/>
                <a:cs typeface="+mn-cs"/>
              </a:defRPr>
            </a:pPr>
            <a:endParaRPr lang="en-US"/>
          </a:p>
        </c:txPr>
        <c:crossAx val="457613008"/>
        <c:crosses val="autoZero"/>
        <c:auto val="1"/>
        <c:lblAlgn val="ctr"/>
        <c:lblOffset val="100"/>
        <c:noMultiLvlLbl val="0"/>
      </c:catAx>
      <c:valAx>
        <c:axId val="4576130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chemeClr val="tx1">
                        <a:lumMod val="90000"/>
                        <a:lumOff val="10000"/>
                      </a:schemeClr>
                    </a:solidFill>
                    <a:latin typeface="Fira Sans Light" panose="020B0403050000020004" pitchFamily="34" charset="0"/>
                    <a:ea typeface="+mn-ea"/>
                    <a:cs typeface="+mn-cs"/>
                  </a:defRPr>
                </a:pPr>
                <a:r>
                  <a:rPr lang="en-AU" b="1">
                    <a:solidFill>
                      <a:schemeClr val="tx1">
                        <a:lumMod val="90000"/>
                        <a:lumOff val="10000"/>
                      </a:schemeClr>
                    </a:solidFill>
                    <a:latin typeface="Fira Sans Light" panose="020B0403050000020004" pitchFamily="34" charset="0"/>
                  </a:rPr>
                  <a:t>Per cent of FACEMs</a:t>
                </a:r>
                <a:r>
                  <a:rPr lang="en-AU" b="1" baseline="0">
                    <a:solidFill>
                      <a:schemeClr val="tx1">
                        <a:lumMod val="90000"/>
                        <a:lumOff val="10000"/>
                      </a:schemeClr>
                    </a:solidFill>
                    <a:latin typeface="Fira Sans Light" panose="020B0403050000020004" pitchFamily="34" charset="0"/>
                  </a:rPr>
                  <a:t> or Advanced trainees</a:t>
                </a:r>
                <a:endParaRPr lang="en-AU" b="1">
                  <a:solidFill>
                    <a:schemeClr val="tx1">
                      <a:lumMod val="90000"/>
                      <a:lumOff val="10000"/>
                    </a:schemeClr>
                  </a:solidFill>
                  <a:latin typeface="Fira Sans Light" panose="020B0403050000020004" pitchFamily="34" charset="0"/>
                </a:endParaRP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lumMod val="90000"/>
                      <a:lumOff val="10000"/>
                    </a:schemeClr>
                  </a:solidFill>
                  <a:latin typeface="Fira Sans Light" panose="020B0403050000020004" pitchFamily="34" charset="0"/>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Fira Sans Light" panose="020B0403050000020004" pitchFamily="34" charset="0"/>
                <a:ea typeface="+mn-ea"/>
                <a:cs typeface="+mn-cs"/>
              </a:defRPr>
            </a:pPr>
            <a:endParaRPr lang="en-US"/>
          </a:p>
        </c:txPr>
        <c:crossAx val="457617712"/>
        <c:crosses val="autoZero"/>
        <c:crossBetween val="between"/>
      </c:valAx>
      <c:valAx>
        <c:axId val="457619672"/>
        <c:scaling>
          <c:orientation val="minMax"/>
        </c:scaling>
        <c:delete val="1"/>
        <c:axPos val="r"/>
        <c:numFmt formatCode="0%" sourceLinked="1"/>
        <c:majorTickMark val="out"/>
        <c:minorTickMark val="none"/>
        <c:tickLblPos val="nextTo"/>
        <c:crossAx val="457618496"/>
        <c:crosses val="max"/>
        <c:crossBetween val="between"/>
      </c:valAx>
      <c:catAx>
        <c:axId val="457618496"/>
        <c:scaling>
          <c:orientation val="minMax"/>
        </c:scaling>
        <c:delete val="1"/>
        <c:axPos val="b"/>
        <c:numFmt formatCode="General" sourceLinked="1"/>
        <c:majorTickMark val="out"/>
        <c:minorTickMark val="none"/>
        <c:tickLblPos val="nextTo"/>
        <c:crossAx val="457619672"/>
        <c:crosses val="autoZero"/>
        <c:auto val="1"/>
        <c:lblAlgn val="ctr"/>
        <c:lblOffset val="100"/>
        <c:noMultiLvlLbl val="0"/>
      </c:catAx>
      <c:spPr>
        <a:noFill/>
        <a:ln>
          <a:noFill/>
        </a:ln>
        <a:effectLst/>
      </c:spPr>
    </c:plotArea>
    <c:legend>
      <c:legendPos val="b"/>
      <c:layout>
        <c:manualLayout>
          <c:xMode val="edge"/>
          <c:yMode val="edge"/>
          <c:x val="0.2520328830198435"/>
          <c:y val="0.90798522445210317"/>
          <c:w val="0.54298512685914258"/>
          <c:h val="7.7277631962671331E-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Fira Sans Light" panose="020B0403050000020004" pitchFamily="34" charset="0"/>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j-lt"/>
                <a:ea typeface="+mn-ea"/>
                <a:cs typeface="+mn-cs"/>
              </a:defRPr>
            </a:pPr>
            <a:r>
              <a:rPr lang="en-AU" sz="1400" b="1" dirty="0">
                <a:solidFill>
                  <a:schemeClr val="tx1">
                    <a:lumMod val="75000"/>
                    <a:lumOff val="25000"/>
                  </a:schemeClr>
                </a:solidFill>
                <a:latin typeface="+mj-lt"/>
              </a:rPr>
              <a:t>Average EM specialist FTE in Australian EDs</a:t>
            </a:r>
          </a:p>
        </c:rich>
      </c:tx>
      <c:layout>
        <c:manualLayout>
          <c:xMode val="edge"/>
          <c:yMode val="edge"/>
          <c:x val="0.25285803634049869"/>
          <c:y val="5.2234230078073721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j-lt"/>
              <a:ea typeface="+mn-ea"/>
              <a:cs typeface="+mn-cs"/>
            </a:defRPr>
          </a:pPr>
          <a:endParaRPr lang="en-US"/>
        </a:p>
      </c:txPr>
    </c:title>
    <c:autoTitleDeleted val="0"/>
    <c:plotArea>
      <c:layout/>
      <c:lineChart>
        <c:grouping val="standard"/>
        <c:varyColors val="0"/>
        <c:ser>
          <c:idx val="0"/>
          <c:order val="0"/>
          <c:tx>
            <c:strRef>
              <c:f>'ICEM poster'!$A$10</c:f>
              <c:strCache>
                <c:ptCount val="1"/>
                <c:pt idx="0">
                  <c:v>Major</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('ICEM poster'!$F$6,'ICEM poster'!$E$6,'ICEM poster'!$D$6,'ICEM poster'!$C$6,'ICEM poster'!$A$6)</c:f>
              <c:numCache>
                <c:formatCode>General</c:formatCode>
                <c:ptCount val="5"/>
                <c:pt idx="0">
                  <c:v>2017</c:v>
                </c:pt>
                <c:pt idx="1">
                  <c:v>2018</c:v>
                </c:pt>
                <c:pt idx="2">
                  <c:v>2019</c:v>
                </c:pt>
                <c:pt idx="3">
                  <c:v>2020</c:v>
                </c:pt>
                <c:pt idx="4">
                  <c:v>2021</c:v>
                </c:pt>
              </c:numCache>
            </c:numRef>
          </c:cat>
          <c:val>
            <c:numRef>
              <c:f>('ICEM poster'!$F$10,'ICEM poster'!$E$10,'ICEM poster'!$D$10,'ICEM poster'!$C$10,'ICEM poster'!$B$10)</c:f>
              <c:numCache>
                <c:formatCode>0.0</c:formatCode>
                <c:ptCount val="5"/>
                <c:pt idx="0">
                  <c:v>19</c:v>
                </c:pt>
                <c:pt idx="1">
                  <c:v>21.8</c:v>
                </c:pt>
                <c:pt idx="2">
                  <c:v>22</c:v>
                </c:pt>
                <c:pt idx="3">
                  <c:v>20.9</c:v>
                </c:pt>
                <c:pt idx="4">
                  <c:v>22</c:v>
                </c:pt>
              </c:numCache>
            </c:numRef>
          </c:val>
          <c:smooth val="0"/>
          <c:extLst>
            <c:ext xmlns:c16="http://schemas.microsoft.com/office/drawing/2014/chart" uri="{C3380CC4-5D6E-409C-BE32-E72D297353CC}">
              <c16:uniqueId val="{00000000-3B88-42C1-B181-8B42817EDB3E}"/>
            </c:ext>
          </c:extLst>
        </c:ser>
        <c:ser>
          <c:idx val="1"/>
          <c:order val="1"/>
          <c:tx>
            <c:strRef>
              <c:f>'ICEM poster'!$A$11</c:f>
              <c:strCache>
                <c:ptCount val="1"/>
                <c:pt idx="0">
                  <c:v>Large metropolitan</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('ICEM poster'!$F$6,'ICEM poster'!$E$6,'ICEM poster'!$D$6,'ICEM poster'!$C$6,'ICEM poster'!$A$6)</c:f>
              <c:numCache>
                <c:formatCode>General</c:formatCode>
                <c:ptCount val="5"/>
                <c:pt idx="0">
                  <c:v>2017</c:v>
                </c:pt>
                <c:pt idx="1">
                  <c:v>2018</c:v>
                </c:pt>
                <c:pt idx="2">
                  <c:v>2019</c:v>
                </c:pt>
                <c:pt idx="3">
                  <c:v>2020</c:v>
                </c:pt>
                <c:pt idx="4">
                  <c:v>2021</c:v>
                </c:pt>
              </c:numCache>
            </c:numRef>
          </c:cat>
          <c:val>
            <c:numRef>
              <c:f>('ICEM poster'!$F$11,'ICEM poster'!$E$11,'ICEM poster'!$D$11,'ICEM poster'!$C$11,'ICEM poster'!$B$11)</c:f>
              <c:numCache>
                <c:formatCode>0.0</c:formatCode>
                <c:ptCount val="5"/>
                <c:pt idx="0">
                  <c:v>14.4</c:v>
                </c:pt>
                <c:pt idx="1">
                  <c:v>15.9</c:v>
                </c:pt>
                <c:pt idx="2">
                  <c:v>16</c:v>
                </c:pt>
                <c:pt idx="3">
                  <c:v>15.3</c:v>
                </c:pt>
                <c:pt idx="4">
                  <c:v>15.7</c:v>
                </c:pt>
              </c:numCache>
            </c:numRef>
          </c:val>
          <c:smooth val="0"/>
          <c:extLst>
            <c:ext xmlns:c16="http://schemas.microsoft.com/office/drawing/2014/chart" uri="{C3380CC4-5D6E-409C-BE32-E72D297353CC}">
              <c16:uniqueId val="{00000001-3B88-42C1-B181-8B42817EDB3E}"/>
            </c:ext>
          </c:extLst>
        </c:ser>
        <c:ser>
          <c:idx val="2"/>
          <c:order val="2"/>
          <c:tx>
            <c:strRef>
              <c:f>'ICEM poster'!$A$12</c:f>
              <c:strCache>
                <c:ptCount val="1"/>
                <c:pt idx="0">
                  <c:v>Medium metropolitan</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dLbl>
              <c:idx val="0"/>
              <c:layout>
                <c:manualLayout>
                  <c:x val="-4.3721394329840998E-2"/>
                  <c:y val="-6.22098421541319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B88-42C1-B181-8B42817EDB3E}"/>
                </c:ext>
              </c:extLst>
            </c:dLbl>
            <c:dLbl>
              <c:idx val="1"/>
              <c:layout>
                <c:manualLayout>
                  <c:x val="-5.0924058046463203E-2"/>
                  <c:y val="-6.22098421541318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B88-42C1-B181-8B42817EDB3E}"/>
                </c:ext>
              </c:extLst>
            </c:dLbl>
            <c:dLbl>
              <c:idx val="2"/>
              <c:layout>
                <c:manualLayout>
                  <c:x val="-4.6131862649400231E-2"/>
                  <c:y val="-5.756731662024141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B88-42C1-B181-8B42817EDB3E}"/>
                </c:ext>
              </c:extLst>
            </c:dLbl>
            <c:dLbl>
              <c:idx val="3"/>
              <c:layout>
                <c:manualLayout>
                  <c:x val="-5.9504132231404959E-2"/>
                  <c:y val="-7.149489322191271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B88-42C1-B181-8B42817EDB3E}"/>
                </c:ext>
              </c:extLst>
            </c:dLbl>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('ICEM poster'!$F$6,'ICEM poster'!$E$6,'ICEM poster'!$D$6,'ICEM poster'!$C$6,'ICEM poster'!$A$6)</c:f>
              <c:numCache>
                <c:formatCode>General</c:formatCode>
                <c:ptCount val="5"/>
                <c:pt idx="0">
                  <c:v>2017</c:v>
                </c:pt>
                <c:pt idx="1">
                  <c:v>2018</c:v>
                </c:pt>
                <c:pt idx="2">
                  <c:v>2019</c:v>
                </c:pt>
                <c:pt idx="3">
                  <c:v>2020</c:v>
                </c:pt>
                <c:pt idx="4">
                  <c:v>2021</c:v>
                </c:pt>
              </c:numCache>
            </c:numRef>
          </c:cat>
          <c:val>
            <c:numRef>
              <c:f>('ICEM poster'!$F$12,'ICEM poster'!$E$12,'ICEM poster'!$D$12,'ICEM poster'!$C$12,'ICEM poster'!$B$12)</c:f>
              <c:numCache>
                <c:formatCode>0.0</c:formatCode>
                <c:ptCount val="5"/>
                <c:pt idx="0">
                  <c:v>8.5</c:v>
                </c:pt>
                <c:pt idx="1">
                  <c:v>8.9</c:v>
                </c:pt>
                <c:pt idx="2">
                  <c:v>10.4</c:v>
                </c:pt>
                <c:pt idx="3">
                  <c:v>10.199999999999999</c:v>
                </c:pt>
                <c:pt idx="4">
                  <c:v>9.6</c:v>
                </c:pt>
              </c:numCache>
            </c:numRef>
          </c:val>
          <c:smooth val="0"/>
          <c:extLst>
            <c:ext xmlns:c16="http://schemas.microsoft.com/office/drawing/2014/chart" uri="{C3380CC4-5D6E-409C-BE32-E72D297353CC}">
              <c16:uniqueId val="{00000006-3B88-42C1-B181-8B42817EDB3E}"/>
            </c:ext>
          </c:extLst>
        </c:ser>
        <c:ser>
          <c:idx val="3"/>
          <c:order val="3"/>
          <c:tx>
            <c:strRef>
              <c:f>'ICEM poster'!$A$13</c:f>
              <c:strCache>
                <c:ptCount val="1"/>
                <c:pt idx="0">
                  <c:v>Large regional</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dLbls>
            <c:dLbl>
              <c:idx val="0"/>
              <c:layout>
                <c:manualLayout>
                  <c:x val="-5.0594370458619774E-2"/>
                  <c:y val="2.8949402527135354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B88-42C1-B181-8B42817EDB3E}"/>
                </c:ext>
              </c:extLst>
            </c:dLbl>
            <c:dLbl>
              <c:idx val="1"/>
              <c:layout>
                <c:manualLayout>
                  <c:x val="-2.2081840661979907E-2"/>
                  <c:y val="2.36245147595769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B88-42C1-B181-8B42817EDB3E}"/>
                </c:ext>
              </c:extLst>
            </c:dLbl>
            <c:dLbl>
              <c:idx val="2"/>
              <c:layout>
                <c:manualLayout>
                  <c:x val="-1.8309954196859431E-2"/>
                  <c:y val="1.72006761318822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B88-42C1-B181-8B42817EDB3E}"/>
                </c:ext>
              </c:extLst>
            </c:dLbl>
            <c:dLbl>
              <c:idx val="3"/>
              <c:layout>
                <c:manualLayout>
                  <c:x val="-3.1535158123716676E-2"/>
                  <c:y val="1.57428427952822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3B88-42C1-B181-8B42817EDB3E}"/>
                </c:ext>
              </c:extLst>
            </c:dLbl>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('ICEM poster'!$F$6,'ICEM poster'!$E$6,'ICEM poster'!$D$6,'ICEM poster'!$C$6,'ICEM poster'!$A$6)</c:f>
              <c:numCache>
                <c:formatCode>General</c:formatCode>
                <c:ptCount val="5"/>
                <c:pt idx="0">
                  <c:v>2017</c:v>
                </c:pt>
                <c:pt idx="1">
                  <c:v>2018</c:v>
                </c:pt>
                <c:pt idx="2">
                  <c:v>2019</c:v>
                </c:pt>
                <c:pt idx="3">
                  <c:v>2020</c:v>
                </c:pt>
                <c:pt idx="4">
                  <c:v>2021</c:v>
                </c:pt>
              </c:numCache>
            </c:numRef>
          </c:cat>
          <c:val>
            <c:numRef>
              <c:f>('ICEM poster'!$F$13,'ICEM poster'!$E$13,'ICEM poster'!$D$13,'ICEM poster'!$C$13,'ICEM poster'!$B$13)</c:f>
              <c:numCache>
                <c:formatCode>0.0</c:formatCode>
                <c:ptCount val="5"/>
                <c:pt idx="0">
                  <c:v>7.4</c:v>
                </c:pt>
                <c:pt idx="1">
                  <c:v>8.4</c:v>
                </c:pt>
                <c:pt idx="2">
                  <c:v>9.1</c:v>
                </c:pt>
                <c:pt idx="3">
                  <c:v>10.1</c:v>
                </c:pt>
                <c:pt idx="4">
                  <c:v>9.6</c:v>
                </c:pt>
              </c:numCache>
            </c:numRef>
          </c:val>
          <c:smooth val="0"/>
          <c:extLst>
            <c:ext xmlns:c16="http://schemas.microsoft.com/office/drawing/2014/chart" uri="{C3380CC4-5D6E-409C-BE32-E72D297353CC}">
              <c16:uniqueId val="{0000000B-3B88-42C1-B181-8B42817EDB3E}"/>
            </c:ext>
          </c:extLst>
        </c:ser>
        <c:ser>
          <c:idx val="4"/>
          <c:order val="4"/>
          <c:tx>
            <c:strRef>
              <c:f>'ICEM poster'!$A$14</c:f>
              <c:strCache>
                <c:ptCount val="1"/>
                <c:pt idx="0">
                  <c:v>Small/medium regional</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('ICEM poster'!$F$6,'ICEM poster'!$E$6,'ICEM poster'!$D$6,'ICEM poster'!$C$6,'ICEM poster'!$A$6)</c:f>
              <c:numCache>
                <c:formatCode>General</c:formatCode>
                <c:ptCount val="5"/>
                <c:pt idx="0">
                  <c:v>2017</c:v>
                </c:pt>
                <c:pt idx="1">
                  <c:v>2018</c:v>
                </c:pt>
                <c:pt idx="2">
                  <c:v>2019</c:v>
                </c:pt>
                <c:pt idx="3">
                  <c:v>2020</c:v>
                </c:pt>
                <c:pt idx="4">
                  <c:v>2021</c:v>
                </c:pt>
              </c:numCache>
            </c:numRef>
          </c:cat>
          <c:val>
            <c:numRef>
              <c:f>('ICEM poster'!$F$14,'ICEM poster'!$E$14,'ICEM poster'!$D$14,'ICEM poster'!$C$14,'ICEM poster'!$B$14)</c:f>
              <c:numCache>
                <c:formatCode>0.0</c:formatCode>
                <c:ptCount val="5"/>
                <c:pt idx="0">
                  <c:v>4</c:v>
                </c:pt>
                <c:pt idx="1">
                  <c:v>4.2</c:v>
                </c:pt>
                <c:pt idx="2">
                  <c:v>5.3</c:v>
                </c:pt>
                <c:pt idx="3">
                  <c:v>6.4</c:v>
                </c:pt>
                <c:pt idx="4">
                  <c:v>5.3</c:v>
                </c:pt>
              </c:numCache>
            </c:numRef>
          </c:val>
          <c:smooth val="0"/>
          <c:extLst>
            <c:ext xmlns:c16="http://schemas.microsoft.com/office/drawing/2014/chart" uri="{C3380CC4-5D6E-409C-BE32-E72D297353CC}">
              <c16:uniqueId val="{0000000C-3B88-42C1-B181-8B42817EDB3E}"/>
            </c:ext>
          </c:extLst>
        </c:ser>
        <c:dLbls>
          <c:dLblPos val="t"/>
          <c:showLegendKey val="0"/>
          <c:showVal val="1"/>
          <c:showCatName val="0"/>
          <c:showSerName val="0"/>
          <c:showPercent val="0"/>
          <c:showBubbleSize val="0"/>
        </c:dLbls>
        <c:marker val="1"/>
        <c:smooth val="0"/>
        <c:axId val="268446927"/>
        <c:axId val="268450671"/>
      </c:lineChart>
      <c:catAx>
        <c:axId val="268446927"/>
        <c:scaling>
          <c:orientation val="minMax"/>
        </c:scaling>
        <c:delete val="0"/>
        <c:axPos val="b"/>
        <c:title>
          <c:tx>
            <c:rich>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AU" b="1" dirty="0"/>
                  <a:t>Year</a:t>
                </a:r>
                <a:r>
                  <a:rPr lang="en-AU" b="1" baseline="0" dirty="0"/>
                  <a:t> of Census</a:t>
                </a:r>
                <a:endParaRPr lang="en-AU" b="1" dirty="0"/>
              </a:p>
            </c:rich>
          </c:tx>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68450671"/>
        <c:crosses val="autoZero"/>
        <c:auto val="1"/>
        <c:lblAlgn val="ctr"/>
        <c:lblOffset val="100"/>
        <c:noMultiLvlLbl val="0"/>
      </c:catAx>
      <c:valAx>
        <c:axId val="268450671"/>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AU" b="1" dirty="0"/>
                  <a:t>Average FTE</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68446927"/>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accent2"/>
                </a:solidFill>
                <a:latin typeface="+mj-lt"/>
                <a:ea typeface="+mn-ea"/>
                <a:cs typeface="+mn-cs"/>
              </a:defRPr>
            </a:pPr>
            <a:r>
              <a:rPr lang="en-AU" sz="1400" b="1" dirty="0">
                <a:solidFill>
                  <a:schemeClr val="tx1">
                    <a:lumMod val="75000"/>
                    <a:lumOff val="25000"/>
                  </a:schemeClr>
                </a:solidFill>
                <a:latin typeface="+mj-lt"/>
              </a:rPr>
              <a:t>Average EM specialist FTE in New Zealand ED</a:t>
            </a:r>
          </a:p>
        </c:rich>
      </c:tx>
      <c:layout>
        <c:manualLayout>
          <c:xMode val="edge"/>
          <c:yMode val="edge"/>
          <c:x val="0.21020060050437661"/>
          <c:y val="2.5750324582503432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accent2"/>
              </a:solidFill>
              <a:latin typeface="+mj-lt"/>
              <a:ea typeface="+mn-ea"/>
              <a:cs typeface="+mn-cs"/>
            </a:defRPr>
          </a:pPr>
          <a:endParaRPr lang="en-US"/>
        </a:p>
      </c:txPr>
    </c:title>
    <c:autoTitleDeleted val="0"/>
    <c:plotArea>
      <c:layout/>
      <c:lineChart>
        <c:grouping val="standard"/>
        <c:varyColors val="0"/>
        <c:ser>
          <c:idx val="0"/>
          <c:order val="0"/>
          <c:tx>
            <c:strRef>
              <c:f>'ICEM poster'!$A$18</c:f>
              <c:strCache>
                <c:ptCount val="1"/>
                <c:pt idx="0">
                  <c:v>Metropolitan</c:v>
                </c:pt>
              </c:strCache>
            </c:strRef>
          </c:tx>
          <c:spPr>
            <a:ln w="28575" cap="rnd">
              <a:solidFill>
                <a:srgbClr val="C00000"/>
              </a:solidFill>
              <a:round/>
            </a:ln>
            <a:effectLst/>
          </c:spPr>
          <c:marker>
            <c:symbol val="circle"/>
            <c:size val="5"/>
            <c:spPr>
              <a:solidFill>
                <a:srgbClr val="C00000"/>
              </a:solidFill>
              <a:ln w="9525">
                <a:solidFill>
                  <a:srgbClr val="C00000"/>
                </a:solidFill>
              </a:ln>
              <a:effectLst/>
            </c:spPr>
          </c:marker>
          <c:dPt>
            <c:idx val="1"/>
            <c:marker>
              <c:symbol val="circle"/>
              <c:size val="5"/>
              <c:spPr>
                <a:solidFill>
                  <a:srgbClr val="C00000"/>
                </a:solidFill>
                <a:ln w="9525">
                  <a:solidFill>
                    <a:srgbClr val="C00000"/>
                  </a:solidFill>
                </a:ln>
                <a:effectLst/>
              </c:spPr>
            </c:marker>
            <c:bubble3D val="0"/>
            <c:extLst>
              <c:ext xmlns:c16="http://schemas.microsoft.com/office/drawing/2014/chart" uri="{C3380CC4-5D6E-409C-BE32-E72D297353CC}">
                <c16:uniqueId val="{00000000-6A83-411C-8AB6-16C211CC1C4D}"/>
              </c:ext>
            </c:extLst>
          </c:dPt>
          <c:dPt>
            <c:idx val="2"/>
            <c:marker>
              <c:symbol val="circle"/>
              <c:size val="5"/>
              <c:spPr>
                <a:solidFill>
                  <a:srgbClr val="C00000"/>
                </a:solidFill>
                <a:ln w="9525">
                  <a:solidFill>
                    <a:srgbClr val="C00000"/>
                  </a:solidFill>
                </a:ln>
                <a:effectLst/>
              </c:spPr>
            </c:marker>
            <c:bubble3D val="0"/>
            <c:extLst>
              <c:ext xmlns:c16="http://schemas.microsoft.com/office/drawing/2014/chart" uri="{C3380CC4-5D6E-409C-BE32-E72D297353CC}">
                <c16:uniqueId val="{00000001-6A83-411C-8AB6-16C211CC1C4D}"/>
              </c:ext>
            </c:extLst>
          </c:dPt>
          <c:dPt>
            <c:idx val="3"/>
            <c:marker>
              <c:symbol val="circle"/>
              <c:size val="5"/>
              <c:spPr>
                <a:solidFill>
                  <a:srgbClr val="C00000"/>
                </a:solidFill>
                <a:ln w="9525">
                  <a:solidFill>
                    <a:srgbClr val="C00000"/>
                  </a:solidFill>
                </a:ln>
                <a:effectLst/>
              </c:spPr>
            </c:marker>
            <c:bubble3D val="0"/>
            <c:extLst>
              <c:ext xmlns:c16="http://schemas.microsoft.com/office/drawing/2014/chart" uri="{C3380CC4-5D6E-409C-BE32-E72D297353CC}">
                <c16:uniqueId val="{00000002-6A83-411C-8AB6-16C211CC1C4D}"/>
              </c:ext>
            </c:extLst>
          </c:dPt>
          <c:dPt>
            <c:idx val="4"/>
            <c:marker>
              <c:symbol val="circle"/>
              <c:size val="5"/>
              <c:spPr>
                <a:solidFill>
                  <a:srgbClr val="C00000"/>
                </a:solidFill>
                <a:ln w="9525">
                  <a:solidFill>
                    <a:srgbClr val="C00000"/>
                  </a:solidFill>
                </a:ln>
                <a:effectLst/>
              </c:spPr>
            </c:marker>
            <c:bubble3D val="0"/>
            <c:extLst>
              <c:ext xmlns:c16="http://schemas.microsoft.com/office/drawing/2014/chart" uri="{C3380CC4-5D6E-409C-BE32-E72D297353CC}">
                <c16:uniqueId val="{00000003-6A83-411C-8AB6-16C211CC1C4D}"/>
              </c:ext>
            </c:extLst>
          </c:dPt>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('ICEM poster'!$F$6,'ICEM poster'!$E$6,'ICEM poster'!$D$6,'ICEM poster'!$C$6,'ICEM poster'!$A$6)</c:f>
              <c:numCache>
                <c:formatCode>General</c:formatCode>
                <c:ptCount val="5"/>
                <c:pt idx="0">
                  <c:v>2017</c:v>
                </c:pt>
                <c:pt idx="1">
                  <c:v>2018</c:v>
                </c:pt>
                <c:pt idx="2">
                  <c:v>2019</c:v>
                </c:pt>
                <c:pt idx="3">
                  <c:v>2020</c:v>
                </c:pt>
                <c:pt idx="4">
                  <c:v>2021</c:v>
                </c:pt>
              </c:numCache>
            </c:numRef>
          </c:cat>
          <c:val>
            <c:numRef>
              <c:f>('ICEM poster'!$F$18,'ICEM poster'!$E$18,'ICEM poster'!$D$18,'ICEM poster'!$C$18,'ICEM poster'!$B$18)</c:f>
              <c:numCache>
                <c:formatCode>0.0</c:formatCode>
                <c:ptCount val="5"/>
                <c:pt idx="0">
                  <c:v>15.8</c:v>
                </c:pt>
                <c:pt idx="1">
                  <c:v>18.899999999999999</c:v>
                </c:pt>
                <c:pt idx="2">
                  <c:v>16.5</c:v>
                </c:pt>
                <c:pt idx="3">
                  <c:v>17.100000000000001</c:v>
                </c:pt>
                <c:pt idx="4">
                  <c:v>17.2</c:v>
                </c:pt>
              </c:numCache>
            </c:numRef>
          </c:val>
          <c:smooth val="0"/>
          <c:extLst>
            <c:ext xmlns:c16="http://schemas.microsoft.com/office/drawing/2014/chart" uri="{C3380CC4-5D6E-409C-BE32-E72D297353CC}">
              <c16:uniqueId val="{00000000-7FCB-4B27-952C-66198E7660C9}"/>
            </c:ext>
          </c:extLst>
        </c:ser>
        <c:ser>
          <c:idx val="1"/>
          <c:order val="1"/>
          <c:tx>
            <c:strRef>
              <c:f>'ICEM poster'!$A$19</c:f>
              <c:strCache>
                <c:ptCount val="1"/>
                <c:pt idx="0">
                  <c:v>Regional</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('ICEM poster'!$F$19,'ICEM poster'!$E$19,'ICEM poster'!$D$19,'ICEM poster'!$C$19,'ICEM poster'!$B$19)</c:f>
              <c:numCache>
                <c:formatCode>0.0</c:formatCode>
                <c:ptCount val="5"/>
                <c:pt idx="0">
                  <c:v>8.1999999999999993</c:v>
                </c:pt>
                <c:pt idx="1">
                  <c:v>8.6</c:v>
                </c:pt>
                <c:pt idx="2">
                  <c:v>9.8000000000000007</c:v>
                </c:pt>
                <c:pt idx="3">
                  <c:v>10.7</c:v>
                </c:pt>
                <c:pt idx="4">
                  <c:v>11</c:v>
                </c:pt>
              </c:numCache>
            </c:numRef>
          </c:val>
          <c:smooth val="0"/>
          <c:extLst>
            <c:ext xmlns:c16="http://schemas.microsoft.com/office/drawing/2014/chart" uri="{C3380CC4-5D6E-409C-BE32-E72D297353CC}">
              <c16:uniqueId val="{00000001-7FCB-4B27-952C-66198E7660C9}"/>
            </c:ext>
          </c:extLst>
        </c:ser>
        <c:dLbls>
          <c:dLblPos val="t"/>
          <c:showLegendKey val="0"/>
          <c:showVal val="1"/>
          <c:showCatName val="0"/>
          <c:showSerName val="0"/>
          <c:showPercent val="0"/>
          <c:showBubbleSize val="0"/>
        </c:dLbls>
        <c:marker val="1"/>
        <c:smooth val="0"/>
        <c:axId val="292031919"/>
        <c:axId val="292032335"/>
      </c:lineChart>
      <c:catAx>
        <c:axId val="292031919"/>
        <c:scaling>
          <c:orientation val="minMax"/>
        </c:scaling>
        <c:delete val="0"/>
        <c:axPos val="b"/>
        <c:title>
          <c:tx>
            <c:rich>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AU" b="1" dirty="0"/>
                  <a:t>Year of Census</a:t>
                </a:r>
              </a:p>
            </c:rich>
          </c:tx>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92032335"/>
        <c:crosses val="autoZero"/>
        <c:auto val="1"/>
        <c:lblAlgn val="ctr"/>
        <c:lblOffset val="100"/>
        <c:noMultiLvlLbl val="0"/>
      </c:catAx>
      <c:valAx>
        <c:axId val="292032335"/>
        <c:scaling>
          <c:orientation val="minMax"/>
          <c:max val="25"/>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AU" b="1" dirty="0"/>
                  <a:t>Average FTE</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92031919"/>
        <c:crosses val="autoZero"/>
        <c:crossBetween val="between"/>
        <c:majorUnit val="5"/>
      </c:valAx>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600" b="1" i="0" u="none" strike="noStrike" kern="1200" spc="0" baseline="0">
                <a:solidFill>
                  <a:schemeClr val="accent3"/>
                </a:solidFill>
                <a:latin typeface="+mj-lt"/>
                <a:ea typeface="+mn-ea"/>
                <a:cs typeface="+mn-cs"/>
              </a:defRPr>
            </a:pPr>
            <a:r>
              <a:rPr lang="en-AU" sz="1400" b="1" dirty="0">
                <a:solidFill>
                  <a:schemeClr val="tx1">
                    <a:lumMod val="75000"/>
                    <a:lumOff val="25000"/>
                  </a:schemeClr>
                </a:solidFill>
                <a:latin typeface="+mj-lt"/>
              </a:rPr>
              <a:t>Percentage of Australian EDs that reported EM specialist vacancies</a:t>
            </a:r>
          </a:p>
        </c:rich>
      </c:tx>
      <c:overlay val="0"/>
      <c:spPr>
        <a:noFill/>
        <a:ln>
          <a:noFill/>
        </a:ln>
        <a:effectLst/>
      </c:spPr>
      <c:txPr>
        <a:bodyPr rot="0" spcFirstLastPara="1" vertOverflow="ellipsis" vert="horz" wrap="square" anchor="ctr" anchorCtr="1"/>
        <a:lstStyle/>
        <a:p>
          <a:pPr algn="ctr">
            <a:defRPr sz="1600" b="1" i="0" u="none" strike="noStrike" kern="1200" spc="0" baseline="0">
              <a:solidFill>
                <a:schemeClr val="accent3"/>
              </a:solidFill>
              <a:latin typeface="+mj-lt"/>
              <a:ea typeface="+mn-ea"/>
              <a:cs typeface="+mn-cs"/>
            </a:defRPr>
          </a:pPr>
          <a:endParaRPr lang="en-US"/>
        </a:p>
      </c:txPr>
    </c:title>
    <c:autoTitleDeleted val="0"/>
    <c:plotArea>
      <c:layout/>
      <c:barChart>
        <c:barDir val="col"/>
        <c:grouping val="clustered"/>
        <c:varyColors val="0"/>
        <c:ser>
          <c:idx val="0"/>
          <c:order val="0"/>
          <c:tx>
            <c:strRef>
              <c:f>'ICEM poster'!$A$42</c:f>
              <c:strCache>
                <c:ptCount val="1"/>
                <c:pt idx="0">
                  <c:v>Major</c:v>
                </c:pt>
              </c:strCache>
            </c:strRef>
          </c:tx>
          <c:spPr>
            <a:solidFill>
              <a:schemeClr val="accent1"/>
            </a:solidFill>
            <a:ln>
              <a:noFill/>
            </a:ln>
            <a:effectLst/>
          </c:spPr>
          <c:invertIfNegative val="0"/>
          <c:cat>
            <c:numRef>
              <c:f>('ICEM poster'!$F$38,'ICEM poster'!$E$38,'ICEM poster'!$D$38,'ICEM poster'!$C$38,'ICEM poster'!$B$38)</c:f>
              <c:numCache>
                <c:formatCode>General</c:formatCode>
                <c:ptCount val="5"/>
                <c:pt idx="0">
                  <c:v>2017</c:v>
                </c:pt>
                <c:pt idx="1">
                  <c:v>2018</c:v>
                </c:pt>
                <c:pt idx="2">
                  <c:v>2019</c:v>
                </c:pt>
                <c:pt idx="3">
                  <c:v>2020</c:v>
                </c:pt>
                <c:pt idx="4">
                  <c:v>2021</c:v>
                </c:pt>
              </c:numCache>
            </c:numRef>
          </c:cat>
          <c:val>
            <c:numRef>
              <c:f>('ICEM poster'!$F$42,'ICEM poster'!$E$42,'ICEM poster'!$D$42,'ICEM poster'!$C$42,'ICEM poster'!$B$42)</c:f>
              <c:numCache>
                <c:formatCode>0.00%</c:formatCode>
                <c:ptCount val="5"/>
                <c:pt idx="0" formatCode="0%">
                  <c:v>0.1</c:v>
                </c:pt>
                <c:pt idx="1">
                  <c:v>0.26700000000000002</c:v>
                </c:pt>
                <c:pt idx="2">
                  <c:v>0.22600000000000001</c:v>
                </c:pt>
                <c:pt idx="3">
                  <c:v>0.28999999999999998</c:v>
                </c:pt>
                <c:pt idx="4">
                  <c:v>0.35499999999999998</c:v>
                </c:pt>
              </c:numCache>
            </c:numRef>
          </c:val>
          <c:extLst>
            <c:ext xmlns:c16="http://schemas.microsoft.com/office/drawing/2014/chart" uri="{C3380CC4-5D6E-409C-BE32-E72D297353CC}">
              <c16:uniqueId val="{00000000-9C61-462C-B34D-66E30A46F8F2}"/>
            </c:ext>
          </c:extLst>
        </c:ser>
        <c:ser>
          <c:idx val="1"/>
          <c:order val="1"/>
          <c:tx>
            <c:strRef>
              <c:f>'ICEM poster'!$A$43</c:f>
              <c:strCache>
                <c:ptCount val="1"/>
                <c:pt idx="0">
                  <c:v>Large metropolitan</c:v>
                </c:pt>
              </c:strCache>
            </c:strRef>
          </c:tx>
          <c:spPr>
            <a:solidFill>
              <a:schemeClr val="accent2"/>
            </a:solidFill>
            <a:ln>
              <a:noFill/>
            </a:ln>
            <a:effectLst/>
          </c:spPr>
          <c:invertIfNegative val="0"/>
          <c:cat>
            <c:numRef>
              <c:f>('ICEM poster'!$F$38,'ICEM poster'!$E$38,'ICEM poster'!$D$38,'ICEM poster'!$C$38,'ICEM poster'!$B$38)</c:f>
              <c:numCache>
                <c:formatCode>General</c:formatCode>
                <c:ptCount val="5"/>
                <c:pt idx="0">
                  <c:v>2017</c:v>
                </c:pt>
                <c:pt idx="1">
                  <c:v>2018</c:v>
                </c:pt>
                <c:pt idx="2">
                  <c:v>2019</c:v>
                </c:pt>
                <c:pt idx="3">
                  <c:v>2020</c:v>
                </c:pt>
                <c:pt idx="4">
                  <c:v>2021</c:v>
                </c:pt>
              </c:numCache>
            </c:numRef>
          </c:cat>
          <c:val>
            <c:numRef>
              <c:f>('ICEM poster'!$F$43,'ICEM poster'!$E$43,'ICEM poster'!$D$43,'ICEM poster'!$C$43,'ICEM poster'!$B$43)</c:f>
              <c:numCache>
                <c:formatCode>0.00%</c:formatCode>
                <c:ptCount val="5"/>
                <c:pt idx="0" formatCode="0%">
                  <c:v>0.14000000000000001</c:v>
                </c:pt>
                <c:pt idx="1">
                  <c:v>0.379</c:v>
                </c:pt>
                <c:pt idx="2">
                  <c:v>0.31</c:v>
                </c:pt>
                <c:pt idx="3">
                  <c:v>0.45200000000000001</c:v>
                </c:pt>
                <c:pt idx="4">
                  <c:v>0.45200000000000001</c:v>
                </c:pt>
              </c:numCache>
            </c:numRef>
          </c:val>
          <c:extLst>
            <c:ext xmlns:c16="http://schemas.microsoft.com/office/drawing/2014/chart" uri="{C3380CC4-5D6E-409C-BE32-E72D297353CC}">
              <c16:uniqueId val="{00000001-9C61-462C-B34D-66E30A46F8F2}"/>
            </c:ext>
          </c:extLst>
        </c:ser>
        <c:ser>
          <c:idx val="2"/>
          <c:order val="2"/>
          <c:tx>
            <c:strRef>
              <c:f>'ICEM poster'!$A$44</c:f>
              <c:strCache>
                <c:ptCount val="1"/>
                <c:pt idx="0">
                  <c:v>Medium metropolitan</c:v>
                </c:pt>
              </c:strCache>
            </c:strRef>
          </c:tx>
          <c:spPr>
            <a:solidFill>
              <a:schemeClr val="accent3"/>
            </a:solidFill>
            <a:ln>
              <a:noFill/>
            </a:ln>
            <a:effectLst/>
          </c:spPr>
          <c:invertIfNegative val="0"/>
          <c:cat>
            <c:numRef>
              <c:f>('ICEM poster'!$F$38,'ICEM poster'!$E$38,'ICEM poster'!$D$38,'ICEM poster'!$C$38,'ICEM poster'!$B$38)</c:f>
              <c:numCache>
                <c:formatCode>General</c:formatCode>
                <c:ptCount val="5"/>
                <c:pt idx="0">
                  <c:v>2017</c:v>
                </c:pt>
                <c:pt idx="1">
                  <c:v>2018</c:v>
                </c:pt>
                <c:pt idx="2">
                  <c:v>2019</c:v>
                </c:pt>
                <c:pt idx="3">
                  <c:v>2020</c:v>
                </c:pt>
                <c:pt idx="4">
                  <c:v>2021</c:v>
                </c:pt>
              </c:numCache>
            </c:numRef>
          </c:cat>
          <c:val>
            <c:numRef>
              <c:f>('ICEM poster'!$F$44,'ICEM poster'!$E$44,'ICEM poster'!$D$44,'ICEM poster'!$C$44,'ICEM poster'!$B$44)</c:f>
              <c:numCache>
                <c:formatCode>0.00%</c:formatCode>
                <c:ptCount val="5"/>
                <c:pt idx="0" formatCode="0%">
                  <c:v>0.31</c:v>
                </c:pt>
                <c:pt idx="1">
                  <c:v>0.313</c:v>
                </c:pt>
                <c:pt idx="2">
                  <c:v>0.25</c:v>
                </c:pt>
                <c:pt idx="3">
                  <c:v>0.313</c:v>
                </c:pt>
                <c:pt idx="4">
                  <c:v>0.625</c:v>
                </c:pt>
              </c:numCache>
            </c:numRef>
          </c:val>
          <c:extLst>
            <c:ext xmlns:c16="http://schemas.microsoft.com/office/drawing/2014/chart" uri="{C3380CC4-5D6E-409C-BE32-E72D297353CC}">
              <c16:uniqueId val="{00000002-9C61-462C-B34D-66E30A46F8F2}"/>
            </c:ext>
          </c:extLst>
        </c:ser>
        <c:ser>
          <c:idx val="3"/>
          <c:order val="3"/>
          <c:tx>
            <c:strRef>
              <c:f>'ICEM poster'!$A$45</c:f>
              <c:strCache>
                <c:ptCount val="1"/>
                <c:pt idx="0">
                  <c:v>Large regional</c:v>
                </c:pt>
              </c:strCache>
            </c:strRef>
          </c:tx>
          <c:spPr>
            <a:solidFill>
              <a:schemeClr val="accent4"/>
            </a:solidFill>
            <a:ln>
              <a:noFill/>
            </a:ln>
            <a:effectLst/>
          </c:spPr>
          <c:invertIfNegative val="0"/>
          <c:cat>
            <c:numRef>
              <c:f>('ICEM poster'!$F$38,'ICEM poster'!$E$38,'ICEM poster'!$D$38,'ICEM poster'!$C$38,'ICEM poster'!$B$38)</c:f>
              <c:numCache>
                <c:formatCode>General</c:formatCode>
                <c:ptCount val="5"/>
                <c:pt idx="0">
                  <c:v>2017</c:v>
                </c:pt>
                <c:pt idx="1">
                  <c:v>2018</c:v>
                </c:pt>
                <c:pt idx="2">
                  <c:v>2019</c:v>
                </c:pt>
                <c:pt idx="3">
                  <c:v>2020</c:v>
                </c:pt>
                <c:pt idx="4">
                  <c:v>2021</c:v>
                </c:pt>
              </c:numCache>
            </c:numRef>
          </c:cat>
          <c:val>
            <c:numRef>
              <c:f>('ICEM poster'!$F$45,'ICEM poster'!$E$45,'ICEM poster'!$D$45,'ICEM poster'!$C$45,'ICEM poster'!$B$45)</c:f>
              <c:numCache>
                <c:formatCode>0.00%</c:formatCode>
                <c:ptCount val="5"/>
                <c:pt idx="0" formatCode="0%">
                  <c:v>0.62</c:v>
                </c:pt>
                <c:pt idx="1">
                  <c:v>0.71399999999999997</c:v>
                </c:pt>
                <c:pt idx="2">
                  <c:v>0.72699999999999998</c:v>
                </c:pt>
                <c:pt idx="3">
                  <c:v>0.56499999999999995</c:v>
                </c:pt>
                <c:pt idx="4">
                  <c:v>0.60899999999999999</c:v>
                </c:pt>
              </c:numCache>
            </c:numRef>
          </c:val>
          <c:extLst>
            <c:ext xmlns:c16="http://schemas.microsoft.com/office/drawing/2014/chart" uri="{C3380CC4-5D6E-409C-BE32-E72D297353CC}">
              <c16:uniqueId val="{00000003-9C61-462C-B34D-66E30A46F8F2}"/>
            </c:ext>
          </c:extLst>
        </c:ser>
        <c:ser>
          <c:idx val="4"/>
          <c:order val="4"/>
          <c:tx>
            <c:strRef>
              <c:f>'ICEM poster'!$A$46</c:f>
              <c:strCache>
                <c:ptCount val="1"/>
                <c:pt idx="0">
                  <c:v>Small/medium regional</c:v>
                </c:pt>
              </c:strCache>
            </c:strRef>
          </c:tx>
          <c:spPr>
            <a:solidFill>
              <a:schemeClr val="accent5"/>
            </a:solidFill>
            <a:ln>
              <a:noFill/>
            </a:ln>
            <a:effectLst/>
          </c:spPr>
          <c:invertIfNegative val="0"/>
          <c:cat>
            <c:numRef>
              <c:f>('ICEM poster'!$F$38,'ICEM poster'!$E$38,'ICEM poster'!$D$38,'ICEM poster'!$C$38,'ICEM poster'!$B$38)</c:f>
              <c:numCache>
                <c:formatCode>General</c:formatCode>
                <c:ptCount val="5"/>
                <c:pt idx="0">
                  <c:v>2017</c:v>
                </c:pt>
                <c:pt idx="1">
                  <c:v>2018</c:v>
                </c:pt>
                <c:pt idx="2">
                  <c:v>2019</c:v>
                </c:pt>
                <c:pt idx="3">
                  <c:v>2020</c:v>
                </c:pt>
                <c:pt idx="4">
                  <c:v>2021</c:v>
                </c:pt>
              </c:numCache>
            </c:numRef>
          </c:cat>
          <c:val>
            <c:numRef>
              <c:f>('ICEM poster'!$F$46,'ICEM poster'!$E$46,'ICEM poster'!$D$46,'ICEM poster'!$C$46,'ICEM poster'!$B$46)</c:f>
              <c:numCache>
                <c:formatCode>0.00%</c:formatCode>
                <c:ptCount val="5"/>
                <c:pt idx="0" formatCode="0%">
                  <c:v>0.5</c:v>
                </c:pt>
                <c:pt idx="1">
                  <c:v>0.66700000000000004</c:v>
                </c:pt>
                <c:pt idx="2">
                  <c:v>0.55600000000000005</c:v>
                </c:pt>
                <c:pt idx="3">
                  <c:v>0.3</c:v>
                </c:pt>
                <c:pt idx="4">
                  <c:v>0.5</c:v>
                </c:pt>
              </c:numCache>
            </c:numRef>
          </c:val>
          <c:extLst>
            <c:ext xmlns:c16="http://schemas.microsoft.com/office/drawing/2014/chart" uri="{C3380CC4-5D6E-409C-BE32-E72D297353CC}">
              <c16:uniqueId val="{00000004-9C61-462C-B34D-66E30A46F8F2}"/>
            </c:ext>
          </c:extLst>
        </c:ser>
        <c:dLbls>
          <c:showLegendKey val="0"/>
          <c:showVal val="0"/>
          <c:showCatName val="0"/>
          <c:showSerName val="0"/>
          <c:showPercent val="0"/>
          <c:showBubbleSize val="0"/>
        </c:dLbls>
        <c:gapWidth val="219"/>
        <c:overlap val="-27"/>
        <c:axId val="608994479"/>
        <c:axId val="608987823"/>
      </c:barChart>
      <c:catAx>
        <c:axId val="608994479"/>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AU" b="1" dirty="0"/>
                  <a:t>Year</a:t>
                </a:r>
                <a:r>
                  <a:rPr lang="en-AU" b="1" baseline="0" dirty="0"/>
                  <a:t> of Census</a:t>
                </a:r>
                <a:endParaRPr lang="en-AU" b="1" dirty="0"/>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08987823"/>
        <c:crosses val="autoZero"/>
        <c:auto val="1"/>
        <c:lblAlgn val="ctr"/>
        <c:lblOffset val="100"/>
        <c:noMultiLvlLbl val="0"/>
      </c:catAx>
      <c:valAx>
        <c:axId val="608987823"/>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GB" b="1" dirty="0"/>
                  <a:t>Percentage</a:t>
                </a:r>
                <a:r>
                  <a:rPr lang="en-GB" b="1" baseline="0" dirty="0"/>
                  <a:t> of EDs</a:t>
                </a:r>
                <a:endParaRPr lang="en-AU" b="1" dirty="0"/>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08994479"/>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2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accent1"/>
                </a:solidFill>
                <a:latin typeface="+mj-lt"/>
                <a:ea typeface="+mn-ea"/>
                <a:cs typeface="+mn-cs"/>
              </a:defRPr>
            </a:pPr>
            <a:r>
              <a:rPr lang="en-AU" sz="1400" b="1" dirty="0">
                <a:solidFill>
                  <a:schemeClr val="tx1">
                    <a:lumMod val="90000"/>
                    <a:lumOff val="10000"/>
                  </a:schemeClr>
                </a:solidFill>
                <a:latin typeface="+mj-lt"/>
              </a:rPr>
              <a:t>Percentage of New Zealand EDs that reported EM specialist vacancies</a:t>
            </a:r>
          </a:p>
        </c:rich>
      </c:tx>
      <c:layout>
        <c:manualLayout>
          <c:xMode val="edge"/>
          <c:yMode val="edge"/>
          <c:x val="0.13879863901938955"/>
          <c:y val="3.311580697436492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accent1"/>
              </a:solidFill>
              <a:latin typeface="+mj-lt"/>
              <a:ea typeface="+mn-ea"/>
              <a:cs typeface="+mn-cs"/>
            </a:defRPr>
          </a:pPr>
          <a:endParaRPr lang="en-US"/>
        </a:p>
      </c:txPr>
    </c:title>
    <c:autoTitleDeleted val="0"/>
    <c:plotArea>
      <c:layout/>
      <c:barChart>
        <c:barDir val="col"/>
        <c:grouping val="clustered"/>
        <c:varyColors val="0"/>
        <c:ser>
          <c:idx val="0"/>
          <c:order val="0"/>
          <c:tx>
            <c:strRef>
              <c:f>'ICEM poster'!$A$50</c:f>
              <c:strCache>
                <c:ptCount val="1"/>
                <c:pt idx="0">
                  <c:v>Metropolitan</c:v>
                </c:pt>
              </c:strCache>
            </c:strRef>
          </c:tx>
          <c:spPr>
            <a:solidFill>
              <a:srgbClr val="C00000"/>
            </a:solidFill>
            <a:ln>
              <a:solidFill>
                <a:srgbClr val="C00000"/>
              </a:solidFill>
            </a:ln>
            <a:effectLst/>
          </c:spPr>
          <c:invertIfNegative val="0"/>
          <c:cat>
            <c:numRef>
              <c:f>('ICEM poster'!$F$38,'ICEM poster'!$E$38,'ICEM poster'!$D$38,'ICEM poster'!$C$38,'ICEM poster'!$B$38)</c:f>
              <c:numCache>
                <c:formatCode>General</c:formatCode>
                <c:ptCount val="5"/>
                <c:pt idx="0">
                  <c:v>2017</c:v>
                </c:pt>
                <c:pt idx="1">
                  <c:v>2018</c:v>
                </c:pt>
                <c:pt idx="2">
                  <c:v>2019</c:v>
                </c:pt>
                <c:pt idx="3">
                  <c:v>2020</c:v>
                </c:pt>
                <c:pt idx="4">
                  <c:v>2021</c:v>
                </c:pt>
              </c:numCache>
            </c:numRef>
          </c:cat>
          <c:val>
            <c:numRef>
              <c:f>('ICEM poster'!$F$50,'ICEM poster'!$E$50,'ICEM poster'!$D$50,'ICEM poster'!$C$50,'ICEM poster'!$B$50)</c:f>
              <c:numCache>
                <c:formatCode>0.00%</c:formatCode>
                <c:ptCount val="5"/>
                <c:pt idx="0" formatCode="0%">
                  <c:v>0.17</c:v>
                </c:pt>
                <c:pt idx="1">
                  <c:v>0.42899999999999999</c:v>
                </c:pt>
                <c:pt idx="2">
                  <c:v>0</c:v>
                </c:pt>
                <c:pt idx="3">
                  <c:v>0</c:v>
                </c:pt>
                <c:pt idx="4">
                  <c:v>0.42899999999999999</c:v>
                </c:pt>
              </c:numCache>
            </c:numRef>
          </c:val>
          <c:extLst>
            <c:ext xmlns:c16="http://schemas.microsoft.com/office/drawing/2014/chart" uri="{C3380CC4-5D6E-409C-BE32-E72D297353CC}">
              <c16:uniqueId val="{00000000-640D-4A31-9E6F-198B6687EC5E}"/>
            </c:ext>
          </c:extLst>
        </c:ser>
        <c:ser>
          <c:idx val="1"/>
          <c:order val="1"/>
          <c:tx>
            <c:strRef>
              <c:f>'ICEM poster'!$A$51</c:f>
              <c:strCache>
                <c:ptCount val="1"/>
                <c:pt idx="0">
                  <c:v>Regional</c:v>
                </c:pt>
              </c:strCache>
            </c:strRef>
          </c:tx>
          <c:spPr>
            <a:solidFill>
              <a:schemeClr val="accent4"/>
            </a:solidFill>
            <a:ln>
              <a:noFill/>
            </a:ln>
            <a:effectLst/>
          </c:spPr>
          <c:invertIfNegative val="0"/>
          <c:cat>
            <c:numRef>
              <c:f>('ICEM poster'!$F$38,'ICEM poster'!$E$38,'ICEM poster'!$D$38,'ICEM poster'!$C$38,'ICEM poster'!$B$38)</c:f>
              <c:numCache>
                <c:formatCode>General</c:formatCode>
                <c:ptCount val="5"/>
                <c:pt idx="0">
                  <c:v>2017</c:v>
                </c:pt>
                <c:pt idx="1">
                  <c:v>2018</c:v>
                </c:pt>
                <c:pt idx="2">
                  <c:v>2019</c:v>
                </c:pt>
                <c:pt idx="3">
                  <c:v>2020</c:v>
                </c:pt>
                <c:pt idx="4">
                  <c:v>2021</c:v>
                </c:pt>
              </c:numCache>
            </c:numRef>
          </c:cat>
          <c:val>
            <c:numRef>
              <c:f>('ICEM poster'!$F$51,'ICEM poster'!$E$51,'ICEM poster'!$D$51,'ICEM poster'!$C$51,'ICEM poster'!$B$51)</c:f>
              <c:numCache>
                <c:formatCode>0.00%</c:formatCode>
                <c:ptCount val="5"/>
                <c:pt idx="0" formatCode="0%">
                  <c:v>0.56000000000000005</c:v>
                </c:pt>
                <c:pt idx="1">
                  <c:v>0.54500000000000004</c:v>
                </c:pt>
                <c:pt idx="2">
                  <c:v>0.54500000000000004</c:v>
                </c:pt>
                <c:pt idx="3">
                  <c:v>0.16700000000000001</c:v>
                </c:pt>
                <c:pt idx="4">
                  <c:v>0.5</c:v>
                </c:pt>
              </c:numCache>
            </c:numRef>
          </c:val>
          <c:extLst>
            <c:ext xmlns:c16="http://schemas.microsoft.com/office/drawing/2014/chart" uri="{C3380CC4-5D6E-409C-BE32-E72D297353CC}">
              <c16:uniqueId val="{00000001-640D-4A31-9E6F-198B6687EC5E}"/>
            </c:ext>
          </c:extLst>
        </c:ser>
        <c:dLbls>
          <c:showLegendKey val="0"/>
          <c:showVal val="0"/>
          <c:showCatName val="0"/>
          <c:showSerName val="0"/>
          <c:showPercent val="0"/>
          <c:showBubbleSize val="0"/>
        </c:dLbls>
        <c:gapWidth val="219"/>
        <c:overlap val="-27"/>
        <c:axId val="774767"/>
        <c:axId val="774351"/>
      </c:barChart>
      <c:catAx>
        <c:axId val="774767"/>
        <c:scaling>
          <c:orientation val="minMax"/>
        </c:scaling>
        <c:delete val="0"/>
        <c:axPos val="b"/>
        <c:title>
          <c:tx>
            <c:rich>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AU" b="1" dirty="0"/>
                  <a:t>Year of Census</a:t>
                </a:r>
              </a:p>
            </c:rich>
          </c:tx>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74351"/>
        <c:crosses val="autoZero"/>
        <c:auto val="1"/>
        <c:lblAlgn val="ctr"/>
        <c:lblOffset val="100"/>
        <c:noMultiLvlLbl val="0"/>
      </c:catAx>
      <c:valAx>
        <c:axId val="774351"/>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GB" sz="1200" b="1" i="0" baseline="0" dirty="0">
                    <a:effectLst/>
                  </a:rPr>
                  <a:t>Percentage of EDs</a:t>
                </a:r>
                <a:endParaRPr lang="en-AU" sz="1200" dirty="0">
                  <a:effectLst/>
                </a:endParaRP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74767"/>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2000" b="0" i="0" u="none" strike="noStrike" kern="1200" spc="0" baseline="0">
                <a:solidFill>
                  <a:schemeClr val="tx1">
                    <a:lumMod val="65000"/>
                    <a:lumOff val="35000"/>
                  </a:schemeClr>
                </a:solidFill>
                <a:latin typeface="Fira Sans" panose="020B0503050000020004" pitchFamily="34" charset="0"/>
                <a:ea typeface="+mn-ea"/>
                <a:cs typeface="+mn-cs"/>
              </a:defRPr>
            </a:pPr>
            <a:r>
              <a:rPr lang="en-AU" sz="1400" b="1" i="0" baseline="0" dirty="0">
                <a:solidFill>
                  <a:schemeClr val="accent1"/>
                </a:solidFill>
                <a:effectLst/>
              </a:rPr>
              <a:t>Percentage of EM specialist new graduates with an </a:t>
            </a:r>
          </a:p>
          <a:p>
            <a:pPr algn="ctr">
              <a:defRPr sz="2000" b="0" i="0" u="none" strike="noStrike" kern="1200" spc="0" baseline="0">
                <a:solidFill>
                  <a:schemeClr val="tx1">
                    <a:lumMod val="65000"/>
                    <a:lumOff val="35000"/>
                  </a:schemeClr>
                </a:solidFill>
                <a:latin typeface="Fira Sans" panose="020B0503050000020004" pitchFamily="34" charset="0"/>
                <a:ea typeface="+mn-ea"/>
                <a:cs typeface="+mn-cs"/>
              </a:defRPr>
            </a:pPr>
            <a:r>
              <a:rPr lang="en-AU" sz="1400" b="1" i="0" baseline="0" dirty="0">
                <a:solidFill>
                  <a:schemeClr val="accent1"/>
                </a:solidFill>
                <a:effectLst/>
              </a:rPr>
              <a:t>EM specialist position secured</a:t>
            </a:r>
          </a:p>
        </c:rich>
      </c:tx>
      <c:overlay val="0"/>
      <c:spPr>
        <a:noFill/>
        <a:ln w="15875">
          <a:noFill/>
        </a:ln>
        <a:effectLst/>
      </c:spPr>
      <c:txPr>
        <a:bodyPr rot="0" spcFirstLastPara="1" vertOverflow="ellipsis" vert="horz" wrap="square" anchor="ctr" anchorCtr="1"/>
        <a:lstStyle/>
        <a:p>
          <a:pPr algn="ctr">
            <a:defRPr sz="2000" b="0" i="0" u="none" strike="noStrike" kern="1200" spc="0" baseline="0">
              <a:solidFill>
                <a:schemeClr val="tx1">
                  <a:lumMod val="65000"/>
                  <a:lumOff val="35000"/>
                </a:schemeClr>
              </a:solidFill>
              <a:latin typeface="Fira Sans" panose="020B0503050000020004" pitchFamily="34" charset="0"/>
              <a:ea typeface="+mn-ea"/>
              <a:cs typeface="+mn-cs"/>
            </a:defRPr>
          </a:pPr>
          <a:endParaRPr lang="en-US"/>
        </a:p>
      </c:txPr>
    </c:title>
    <c:autoTitleDeleted val="0"/>
    <c:plotArea>
      <c:layout/>
      <c:scatterChart>
        <c:scatterStyle val="lineMarker"/>
        <c:varyColors val="0"/>
        <c:ser>
          <c:idx val="0"/>
          <c:order val="0"/>
          <c:tx>
            <c:strRef>
              <c:f>'2014-2021'!$B$2</c:f>
              <c:strCache>
                <c:ptCount val="1"/>
                <c:pt idx="0">
                  <c:v>EM specialist position secured at Fellowship</c:v>
                </c:pt>
              </c:strCache>
            </c:strRef>
          </c:tx>
          <c:spPr>
            <a:ln w="38100" cap="rnd">
              <a:solidFill>
                <a:schemeClr val="accent1"/>
              </a:solidFill>
              <a:round/>
            </a:ln>
            <a:effectLst/>
          </c:spPr>
          <c:marker>
            <c:symbol val="none"/>
          </c:marker>
          <c:dPt>
            <c:idx val="7"/>
            <c:marker>
              <c:symbol val="circle"/>
              <c:size val="9"/>
              <c:spPr>
                <a:solidFill>
                  <a:schemeClr val="bg1"/>
                </a:solidFill>
                <a:ln w="38100">
                  <a:solidFill>
                    <a:schemeClr val="accent1"/>
                  </a:solidFill>
                </a:ln>
                <a:effectLst/>
              </c:spPr>
            </c:marker>
            <c:bubble3D val="0"/>
            <c:extLst>
              <c:ext xmlns:c16="http://schemas.microsoft.com/office/drawing/2014/chart" uri="{C3380CC4-5D6E-409C-BE32-E72D297353CC}">
                <c16:uniqueId val="{00000000-1D48-4713-A201-BCADF54F3D78}"/>
              </c:ext>
            </c:extLst>
          </c:dPt>
          <c:dLbls>
            <c:dLbl>
              <c:idx val="0"/>
              <c:layout>
                <c:manualLayout>
                  <c:x val="-3.706560369919381E-2"/>
                  <c:y val="-4.82739487820199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D48-4713-A201-BCADF54F3D78}"/>
                </c:ext>
              </c:extLst>
            </c:dLbl>
            <c:dLbl>
              <c:idx val="2"/>
              <c:layout>
                <c:manualLayout>
                  <c:x val="-3.7696845611815959E-2"/>
                  <c:y val="-4.383109110348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1D48-4713-A201-BCADF54F3D78}"/>
                </c:ext>
              </c:extLst>
            </c:dLbl>
            <c:dLbl>
              <c:idx val="7"/>
              <c:tx>
                <c:rich>
                  <a:bodyPr rot="0" spcFirstLastPara="1" vertOverflow="ellipsis" vert="horz" wrap="square" anchor="ctr" anchorCtr="1"/>
                  <a:lstStyle/>
                  <a:p>
                    <a:pPr>
                      <a:defRPr sz="2800" b="0" i="0" u="none" strike="noStrike" kern="1200" baseline="0">
                        <a:solidFill>
                          <a:schemeClr val="tx1">
                            <a:lumMod val="75000"/>
                            <a:lumOff val="25000"/>
                          </a:schemeClr>
                        </a:solidFill>
                        <a:latin typeface="Fira Sans" panose="020B0503050000020004" pitchFamily="34" charset="0"/>
                        <a:ea typeface="+mn-ea"/>
                        <a:cs typeface="+mn-cs"/>
                      </a:defRPr>
                    </a:pPr>
                    <a:fld id="{3FD64CBD-0862-4337-AF27-182F40C1214B}" type="YVALUE">
                      <a:rPr lang="en-US" sz="2800" b="1">
                        <a:solidFill>
                          <a:schemeClr val="accent1"/>
                        </a:solidFill>
                      </a:rPr>
                      <a:pPr>
                        <a:defRPr sz="2800" b="0" i="0" u="none" strike="noStrike" kern="1200" baseline="0">
                          <a:solidFill>
                            <a:schemeClr val="tx1">
                              <a:lumMod val="75000"/>
                              <a:lumOff val="25000"/>
                            </a:schemeClr>
                          </a:solidFill>
                          <a:latin typeface="Fira Sans" panose="020B0503050000020004" pitchFamily="34" charset="0"/>
                          <a:ea typeface="+mn-ea"/>
                          <a:cs typeface="+mn-cs"/>
                        </a:defRPr>
                      </a:pPr>
                      <a:t>[Y VALUE]</a:t>
                    </a:fld>
                    <a:endParaRPr lang="en-AU"/>
                  </a:p>
                </c:rich>
              </c:tx>
              <c:numFmt formatCode="0%" sourceLinked="0"/>
              <c:spPr>
                <a:noFill/>
                <a:ln>
                  <a:noFill/>
                </a:ln>
                <a:effectLst/>
              </c:spPr>
              <c:txPr>
                <a:bodyPr rot="0" spcFirstLastPara="1" vertOverflow="ellipsis" vert="horz" wrap="square" anchor="ctr" anchorCtr="1"/>
                <a:lstStyle/>
                <a:p>
                  <a:pPr>
                    <a:defRPr sz="28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dLblPos val="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1D48-4713-A201-BCADF54F3D78}"/>
                </c:ext>
              </c:extLst>
            </c:dLbl>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'2014-2021'!$A$3:$A$10</c:f>
              <c:numCache>
                <c:formatCode>General</c:formatCode>
                <c:ptCount val="8"/>
                <c:pt idx="0">
                  <c:v>2014</c:v>
                </c:pt>
                <c:pt idx="1">
                  <c:v>2015</c:v>
                </c:pt>
                <c:pt idx="2">
                  <c:v>2016</c:v>
                </c:pt>
                <c:pt idx="3">
                  <c:v>2017</c:v>
                </c:pt>
                <c:pt idx="4">
                  <c:v>2018</c:v>
                </c:pt>
                <c:pt idx="5">
                  <c:v>2019</c:v>
                </c:pt>
                <c:pt idx="6">
                  <c:v>2020</c:v>
                </c:pt>
                <c:pt idx="7">
                  <c:v>2021</c:v>
                </c:pt>
              </c:numCache>
            </c:numRef>
          </c:xVal>
          <c:yVal>
            <c:numRef>
              <c:f>'2014-2021'!$B$3:$B$10</c:f>
              <c:numCache>
                <c:formatCode>0.0%</c:formatCode>
                <c:ptCount val="8"/>
                <c:pt idx="0">
                  <c:v>0.54100000000000004</c:v>
                </c:pt>
                <c:pt idx="1">
                  <c:v>0.66700000000000004</c:v>
                </c:pt>
                <c:pt idx="2">
                  <c:v>0.5</c:v>
                </c:pt>
                <c:pt idx="3">
                  <c:v>0.46899999999999997</c:v>
                </c:pt>
                <c:pt idx="4">
                  <c:v>0.48399999999999999</c:v>
                </c:pt>
                <c:pt idx="5">
                  <c:v>0.47099999999999997</c:v>
                </c:pt>
                <c:pt idx="6">
                  <c:v>0.48099999999999998</c:v>
                </c:pt>
                <c:pt idx="7">
                  <c:v>0.55100000000000005</c:v>
                </c:pt>
              </c:numCache>
            </c:numRef>
          </c:yVal>
          <c:smooth val="0"/>
          <c:extLst>
            <c:ext xmlns:c16="http://schemas.microsoft.com/office/drawing/2014/chart" uri="{C3380CC4-5D6E-409C-BE32-E72D297353CC}">
              <c16:uniqueId val="{00000002-1D48-4713-A201-BCADF54F3D78}"/>
            </c:ext>
          </c:extLst>
        </c:ser>
        <c:ser>
          <c:idx val="1"/>
          <c:order val="1"/>
          <c:tx>
            <c:strRef>
              <c:f>'2014-2021'!$C$2</c:f>
              <c:strCache>
                <c:ptCount val="1"/>
                <c:pt idx="0">
                  <c:v>EM specialist position secured 6-12 months post</c:v>
                </c:pt>
              </c:strCache>
            </c:strRef>
          </c:tx>
          <c:spPr>
            <a:ln w="38100" cap="rnd">
              <a:solidFill>
                <a:schemeClr val="accent2"/>
              </a:solidFill>
              <a:round/>
            </a:ln>
            <a:effectLst/>
          </c:spPr>
          <c:marker>
            <c:symbol val="none"/>
          </c:marker>
          <c:dPt>
            <c:idx val="7"/>
            <c:marker>
              <c:symbol val="circle"/>
              <c:size val="10"/>
              <c:spPr>
                <a:solidFill>
                  <a:schemeClr val="bg1"/>
                </a:solidFill>
                <a:ln w="38100">
                  <a:solidFill>
                    <a:schemeClr val="accent2"/>
                  </a:solidFill>
                </a:ln>
                <a:effectLst/>
              </c:spPr>
            </c:marker>
            <c:bubble3D val="0"/>
            <c:extLst>
              <c:ext xmlns:c16="http://schemas.microsoft.com/office/drawing/2014/chart" uri="{C3380CC4-5D6E-409C-BE32-E72D297353CC}">
                <c16:uniqueId val="{00000003-1D48-4713-A201-BCADF54F3D78}"/>
              </c:ext>
            </c:extLst>
          </c:dPt>
          <c:dLbls>
            <c:dLbl>
              <c:idx val="0"/>
              <c:layout>
                <c:manualLayout>
                  <c:x val="-3.4530707233639331E-2"/>
                  <c:y val="-3.8000138820749964E-2"/>
                </c:manualLayout>
              </c:layout>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D48-4713-A201-BCADF54F3D78}"/>
                </c:ext>
              </c:extLst>
            </c:dLbl>
            <c:dLbl>
              <c:idx val="1"/>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6-1D48-4713-A201-BCADF54F3D78}"/>
                </c:ext>
              </c:extLst>
            </c:dLbl>
            <c:dLbl>
              <c:idx val="2"/>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7-1D48-4713-A201-BCADF54F3D78}"/>
                </c:ext>
              </c:extLst>
            </c:dLbl>
            <c:dLbl>
              <c:idx val="3"/>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8-1D48-4713-A201-BCADF54F3D78}"/>
                </c:ext>
              </c:extLst>
            </c:dLbl>
            <c:dLbl>
              <c:idx val="4"/>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9-1D48-4713-A201-BCADF54F3D78}"/>
                </c:ext>
              </c:extLst>
            </c:dLbl>
            <c:dLbl>
              <c:idx val="5"/>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A-1D48-4713-A201-BCADF54F3D78}"/>
                </c:ext>
              </c:extLst>
            </c:dLbl>
            <c:dLbl>
              <c:idx val="6"/>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B-1D48-4713-A201-BCADF54F3D78}"/>
                </c:ext>
              </c:extLst>
            </c:dLbl>
            <c:dLbl>
              <c:idx val="7"/>
              <c:tx>
                <c:rich>
                  <a:bodyPr rot="0" spcFirstLastPara="1" vertOverflow="ellipsis" vert="horz" wrap="square" anchor="ctr" anchorCtr="1"/>
                  <a:lstStyle/>
                  <a:p>
                    <a:pPr>
                      <a:defRPr sz="2800" b="0" i="0" u="none" strike="noStrike" kern="1200" baseline="0">
                        <a:solidFill>
                          <a:schemeClr val="accent2"/>
                        </a:solidFill>
                        <a:latin typeface="Fira Sans" panose="020B0503050000020004" pitchFamily="34" charset="0"/>
                        <a:ea typeface="+mn-ea"/>
                        <a:cs typeface="+mn-cs"/>
                      </a:defRPr>
                    </a:pPr>
                    <a:fld id="{3D0AFA33-D25C-4813-81A9-55556AD02FE3}" type="YVALUE">
                      <a:rPr lang="en-US" sz="2800" b="1"/>
                      <a:pPr>
                        <a:defRPr sz="2800" b="0" i="0" u="none" strike="noStrike" kern="1200" baseline="0">
                          <a:solidFill>
                            <a:schemeClr val="accent2"/>
                          </a:solidFill>
                          <a:latin typeface="Fira Sans" panose="020B0503050000020004" pitchFamily="34" charset="0"/>
                          <a:ea typeface="+mn-ea"/>
                          <a:cs typeface="+mn-cs"/>
                        </a:defRPr>
                      </a:pPr>
                      <a:t>[Y VALUE]</a:t>
                    </a:fld>
                    <a:endParaRPr lang="en-AU"/>
                  </a:p>
                </c:rich>
              </c:tx>
              <c:numFmt formatCode="0%" sourceLinked="0"/>
              <c:spPr>
                <a:noFill/>
                <a:ln>
                  <a:noFill/>
                </a:ln>
                <a:effectLst/>
              </c:spPr>
              <c:txPr>
                <a:bodyPr rot="0" spcFirstLastPara="1" vertOverflow="ellipsis" vert="horz" wrap="square" anchor="ctr" anchorCtr="1"/>
                <a:lstStyle/>
                <a:p>
                  <a:pPr>
                    <a:defRPr sz="2800" b="0" i="0" u="none" strike="noStrike" kern="1200" baseline="0">
                      <a:solidFill>
                        <a:schemeClr val="accent2"/>
                      </a:solidFill>
                      <a:latin typeface="Fira Sans" panose="020B0503050000020004" pitchFamily="34" charset="0"/>
                      <a:ea typeface="+mn-ea"/>
                      <a:cs typeface="+mn-cs"/>
                    </a:defRPr>
                  </a:pPr>
                  <a:endParaRPr lang="en-US"/>
                </a:p>
              </c:txPr>
              <c:dLblPos val="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D48-4713-A201-BCADF54F3D78}"/>
                </c:ext>
              </c:extLst>
            </c:dLbl>
            <c:numFmt formatCode="0%" sourceLinked="0"/>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'2014-2021'!$A$3:$A$10</c:f>
              <c:numCache>
                <c:formatCode>General</c:formatCode>
                <c:ptCount val="8"/>
                <c:pt idx="0">
                  <c:v>2014</c:v>
                </c:pt>
                <c:pt idx="1">
                  <c:v>2015</c:v>
                </c:pt>
                <c:pt idx="2">
                  <c:v>2016</c:v>
                </c:pt>
                <c:pt idx="3">
                  <c:v>2017</c:v>
                </c:pt>
                <c:pt idx="4">
                  <c:v>2018</c:v>
                </c:pt>
                <c:pt idx="5">
                  <c:v>2019</c:v>
                </c:pt>
                <c:pt idx="6">
                  <c:v>2020</c:v>
                </c:pt>
                <c:pt idx="7">
                  <c:v>2021</c:v>
                </c:pt>
              </c:numCache>
            </c:numRef>
          </c:xVal>
          <c:yVal>
            <c:numRef>
              <c:f>'2014-2021'!$C$3:$C$10</c:f>
              <c:numCache>
                <c:formatCode>0.0%</c:formatCode>
                <c:ptCount val="8"/>
                <c:pt idx="0">
                  <c:v>0.83799999999999997</c:v>
                </c:pt>
                <c:pt idx="1">
                  <c:v>0.88400000000000001</c:v>
                </c:pt>
                <c:pt idx="2">
                  <c:v>0.80200000000000005</c:v>
                </c:pt>
                <c:pt idx="3">
                  <c:v>0.77500000000000002</c:v>
                </c:pt>
                <c:pt idx="4">
                  <c:v>0.82399999999999995</c:v>
                </c:pt>
                <c:pt idx="5">
                  <c:v>0.76500000000000001</c:v>
                </c:pt>
                <c:pt idx="6">
                  <c:v>0.71399999999999997</c:v>
                </c:pt>
                <c:pt idx="7">
                  <c:v>0.76500000000000001</c:v>
                </c:pt>
              </c:numCache>
            </c:numRef>
          </c:yVal>
          <c:smooth val="0"/>
          <c:extLst>
            <c:ext xmlns:c16="http://schemas.microsoft.com/office/drawing/2014/chart" uri="{C3380CC4-5D6E-409C-BE32-E72D297353CC}">
              <c16:uniqueId val="{00000005-1D48-4713-A201-BCADF54F3D78}"/>
            </c:ext>
          </c:extLst>
        </c:ser>
        <c:dLbls>
          <c:dLblPos val="t"/>
          <c:showLegendKey val="0"/>
          <c:showVal val="1"/>
          <c:showCatName val="0"/>
          <c:showSerName val="0"/>
          <c:showPercent val="0"/>
          <c:showBubbleSize val="0"/>
        </c:dLbls>
        <c:axId val="1210865055"/>
        <c:axId val="1210863391"/>
      </c:scatterChart>
      <c:valAx>
        <c:axId val="1210865055"/>
        <c:scaling>
          <c:orientation val="minMax"/>
          <c:max val="2021"/>
          <c:min val="2014"/>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Fira Sans" panose="020B0503050000020004" pitchFamily="34" charset="0"/>
                    <a:ea typeface="+mn-ea"/>
                    <a:cs typeface="+mn-cs"/>
                  </a:defRPr>
                </a:pPr>
                <a:r>
                  <a:rPr lang="en-AU" sz="1400" dirty="0"/>
                  <a:t>Year of survey</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Fira Sans" panose="020B0503050000020004" pitchFamily="34" charset="0"/>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0"/>
          <a:lstStyle/>
          <a:p>
            <a:pPr>
              <a:defRPr sz="1400" b="0" i="0" u="none" strike="noStrike" kern="1200" baseline="0">
                <a:solidFill>
                  <a:schemeClr val="tx1">
                    <a:lumMod val="65000"/>
                    <a:lumOff val="35000"/>
                  </a:schemeClr>
                </a:solidFill>
                <a:latin typeface="Fira Sans" panose="020B0503050000020004" pitchFamily="34" charset="0"/>
                <a:ea typeface="+mn-ea"/>
                <a:cs typeface="+mn-cs"/>
              </a:defRPr>
            </a:pPr>
            <a:endParaRPr lang="en-US"/>
          </a:p>
        </c:txPr>
        <c:crossAx val="1210863391"/>
        <c:crosses val="autoZero"/>
        <c:crossBetween val="midCat"/>
        <c:majorUnit val="1"/>
        <c:minorUnit val="0.5"/>
      </c:valAx>
      <c:valAx>
        <c:axId val="1210863391"/>
        <c:scaling>
          <c:orientation val="minMax"/>
          <c:min val="0"/>
        </c:scaling>
        <c:delete val="0"/>
        <c:axPos val="l"/>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Fira Sans" panose="020B0503050000020004" pitchFamily="34" charset="0"/>
                    <a:ea typeface="+mn-ea"/>
                    <a:cs typeface="+mn-cs"/>
                  </a:defRPr>
                </a:pPr>
                <a:r>
                  <a:rPr lang="en-AU" sz="1400" dirty="0"/>
                  <a:t>Percentage of survey</a:t>
                </a:r>
                <a:r>
                  <a:rPr lang="en-AU" sz="1400" baseline="0" dirty="0"/>
                  <a:t> responders</a:t>
                </a:r>
                <a:endParaRPr lang="en-AU" sz="1400" dirty="0"/>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Fira Sans" panose="020B0503050000020004" pitchFamily="34" charset="0"/>
                  <a:ea typeface="+mn-ea"/>
                  <a:cs typeface="+mn-cs"/>
                </a:defRPr>
              </a:pPr>
              <a:endParaRPr lang="en-US"/>
            </a:p>
          </c:txPr>
        </c:title>
        <c:numFmt formatCode="0%" sourceLinked="0"/>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Fira Sans" panose="020B0503050000020004" pitchFamily="34" charset="0"/>
                <a:ea typeface="+mn-ea"/>
                <a:cs typeface="+mn-cs"/>
              </a:defRPr>
            </a:pPr>
            <a:endParaRPr lang="en-US"/>
          </a:p>
        </c:txPr>
        <c:crossAx val="1210865055"/>
        <c:crossesAt val="2012"/>
        <c:crossBetween val="midCat"/>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25400" cap="flat" cmpd="sng" algn="ctr">
      <a:noFill/>
      <a:round/>
    </a:ln>
    <a:effectLst/>
  </c:spPr>
  <c:txPr>
    <a:bodyPr/>
    <a:lstStyle/>
    <a:p>
      <a:pPr>
        <a:defRPr>
          <a:latin typeface="Fira Sans" panose="020B0503050000020004" pitchFamily="34" charset="0"/>
        </a:defRPr>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457369100048936"/>
          <c:y val="0.22230333001107808"/>
          <c:w val="0.81756216913563751"/>
          <c:h val="0.63713841534210547"/>
        </c:manualLayout>
      </c:layout>
      <c:lineChart>
        <c:grouping val="standard"/>
        <c:varyColors val="0"/>
        <c:ser>
          <c:idx val="1"/>
          <c:order val="0"/>
          <c:tx>
            <c:strRef>
              <c:f>Graph1!$A$5</c:f>
              <c:strCache>
                <c:ptCount val="1"/>
                <c:pt idx="0">
                  <c:v>Part-time/ locum positions at primary workplace</c:v>
                </c:pt>
              </c:strCache>
            </c:strRef>
          </c:tx>
          <c:spPr>
            <a:ln w="38100" cap="rnd">
              <a:solidFill>
                <a:schemeClr val="accent5"/>
              </a:solidFill>
              <a:round/>
            </a:ln>
            <a:effectLst/>
          </c:spPr>
          <c:marker>
            <c:symbol val="circle"/>
            <c:size val="5"/>
            <c:spPr>
              <a:solidFill>
                <a:schemeClr val="accent5"/>
              </a:solidFill>
              <a:ln w="25400">
                <a:solidFill>
                  <a:schemeClr val="accent5"/>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07-C2C6-4789-9C24-7D6B0308D80E}"/>
                </c:ext>
              </c:extLst>
            </c:dLbl>
            <c:dLbl>
              <c:idx val="2"/>
              <c:delete val="1"/>
              <c:extLst>
                <c:ext xmlns:c15="http://schemas.microsoft.com/office/drawing/2012/chart" uri="{CE6537A1-D6FC-4f65-9D91-7224C49458BB}"/>
                <c:ext xmlns:c16="http://schemas.microsoft.com/office/drawing/2014/chart" uri="{C3380CC4-5D6E-409C-BE32-E72D297353CC}">
                  <c16:uniqueId val="{00000008-C2C6-4789-9C24-7D6B0308D80E}"/>
                </c:ext>
              </c:extLst>
            </c:dLbl>
            <c:dLbl>
              <c:idx val="3"/>
              <c:delete val="1"/>
              <c:extLst>
                <c:ext xmlns:c15="http://schemas.microsoft.com/office/drawing/2012/chart" uri="{CE6537A1-D6FC-4f65-9D91-7224C49458BB}"/>
                <c:ext xmlns:c16="http://schemas.microsoft.com/office/drawing/2014/chart" uri="{C3380CC4-5D6E-409C-BE32-E72D297353CC}">
                  <c16:uniqueId val="{00000009-C2C6-4789-9C24-7D6B0308D80E}"/>
                </c:ext>
              </c:extLst>
            </c:dLbl>
            <c:dLbl>
              <c:idx val="4"/>
              <c:delete val="1"/>
              <c:extLst>
                <c:ext xmlns:c15="http://schemas.microsoft.com/office/drawing/2012/chart" uri="{CE6537A1-D6FC-4f65-9D91-7224C49458BB}"/>
                <c:ext xmlns:c16="http://schemas.microsoft.com/office/drawing/2014/chart" uri="{C3380CC4-5D6E-409C-BE32-E72D297353CC}">
                  <c16:uniqueId val="{0000000A-C2C6-4789-9C24-7D6B0308D80E}"/>
                </c:ext>
              </c:extLst>
            </c:dLbl>
            <c:dLbl>
              <c:idx val="5"/>
              <c:delete val="1"/>
              <c:extLst>
                <c:ext xmlns:c15="http://schemas.microsoft.com/office/drawing/2012/chart" uri="{CE6537A1-D6FC-4f65-9D91-7224C49458BB}"/>
                <c:ext xmlns:c16="http://schemas.microsoft.com/office/drawing/2014/chart" uri="{C3380CC4-5D6E-409C-BE32-E72D297353CC}">
                  <c16:uniqueId val="{0000000B-C2C6-4789-9C24-7D6B0308D80E}"/>
                </c:ext>
              </c:extLst>
            </c:dLbl>
            <c:dLbl>
              <c:idx val="6"/>
              <c:delete val="1"/>
              <c:extLst>
                <c:ext xmlns:c15="http://schemas.microsoft.com/office/drawing/2012/chart" uri="{CE6537A1-D6FC-4f65-9D91-7224C49458BB}"/>
                <c:ext xmlns:c16="http://schemas.microsoft.com/office/drawing/2014/chart" uri="{C3380CC4-5D6E-409C-BE32-E72D297353CC}">
                  <c16:uniqueId val="{0000000C-C2C6-4789-9C24-7D6B0308D80E}"/>
                </c:ext>
              </c:extLst>
            </c:dLbl>
            <c:dLbl>
              <c:idx val="7"/>
              <c:layout>
                <c:manualLayout>
                  <c:x val="-4.2242982339072026E-2"/>
                  <c:y val="-5.43585790007998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C2C6-4789-9C24-7D6B0308D80E}"/>
                </c:ext>
              </c:extLst>
            </c:dLbl>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j-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Graph1!$B$3:$I$3</c:f>
              <c:strCache>
                <c:ptCount val="8"/>
                <c:pt idx="0">
                  <c:v>2014</c:v>
                </c:pt>
                <c:pt idx="1">
                  <c:v>2015</c:v>
                </c:pt>
                <c:pt idx="2">
                  <c:v>2016</c:v>
                </c:pt>
                <c:pt idx="3">
                  <c:v>2017</c:v>
                </c:pt>
                <c:pt idx="4">
                  <c:v>2018</c:v>
                </c:pt>
                <c:pt idx="5">
                  <c:v>2019</c:v>
                </c:pt>
                <c:pt idx="6">
                  <c:v>2020</c:v>
                </c:pt>
                <c:pt idx="7">
                  <c:v>2021</c:v>
                </c:pt>
              </c:strCache>
            </c:strRef>
          </c:cat>
          <c:val>
            <c:numRef>
              <c:f>Graph1!$B$5:$I$5</c:f>
              <c:numCache>
                <c:formatCode>0.0%</c:formatCode>
                <c:ptCount val="8"/>
                <c:pt idx="0">
                  <c:v>0.49295774647887325</c:v>
                </c:pt>
                <c:pt idx="1">
                  <c:v>0.54054054054054057</c:v>
                </c:pt>
                <c:pt idx="2">
                  <c:v>0.60439560439560447</c:v>
                </c:pt>
                <c:pt idx="3">
                  <c:v>0.532258064516129</c:v>
                </c:pt>
                <c:pt idx="4">
                  <c:v>0.53333333333333333</c:v>
                </c:pt>
                <c:pt idx="5">
                  <c:v>0.60952380952380958</c:v>
                </c:pt>
                <c:pt idx="6">
                  <c:v>0.56989247311827951</c:v>
                </c:pt>
                <c:pt idx="7">
                  <c:v>0.57299999999999995</c:v>
                </c:pt>
              </c:numCache>
            </c:numRef>
          </c:val>
          <c:smooth val="0"/>
          <c:extLst>
            <c:ext xmlns:c16="http://schemas.microsoft.com/office/drawing/2014/chart" uri="{C3380CC4-5D6E-409C-BE32-E72D297353CC}">
              <c16:uniqueId val="{0000000E-C2C6-4789-9C24-7D6B0308D80E}"/>
            </c:ext>
          </c:extLst>
        </c:ser>
        <c:ser>
          <c:idx val="2"/>
          <c:order val="1"/>
          <c:tx>
            <c:strRef>
              <c:f>Graph1!$A$6</c:f>
              <c:strCache>
                <c:ptCount val="1"/>
                <c:pt idx="0">
                  <c:v>Worked at two or more workplaces</c:v>
                </c:pt>
              </c:strCache>
            </c:strRef>
          </c:tx>
          <c:spPr>
            <a:ln w="38100" cap="rnd">
              <a:solidFill>
                <a:schemeClr val="accent3"/>
              </a:solidFill>
              <a:round/>
            </a:ln>
            <a:effectLst/>
          </c:spPr>
          <c:marker>
            <c:symbol val="circle"/>
            <c:size val="5"/>
            <c:spPr>
              <a:solidFill>
                <a:schemeClr val="accent3"/>
              </a:solidFill>
              <a:ln w="25400">
                <a:solidFill>
                  <a:schemeClr val="accent3"/>
                </a:solidFill>
              </a:ln>
              <a:effectLst/>
            </c:spPr>
          </c:marker>
          <c:dLbls>
            <c:dLbl>
              <c:idx val="0"/>
              <c:layout>
                <c:manualLayout>
                  <c:x val="-4.6762756350371436E-2"/>
                  <c:y val="3.32223213882628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C2C6-4789-9C24-7D6B0308D80E}"/>
                </c:ext>
              </c:extLst>
            </c:dLbl>
            <c:dLbl>
              <c:idx val="1"/>
              <c:delete val="1"/>
              <c:extLst>
                <c:ext xmlns:c15="http://schemas.microsoft.com/office/drawing/2012/chart" uri="{CE6537A1-D6FC-4f65-9D91-7224C49458BB}"/>
                <c:ext xmlns:c16="http://schemas.microsoft.com/office/drawing/2014/chart" uri="{C3380CC4-5D6E-409C-BE32-E72D297353CC}">
                  <c16:uniqueId val="{00000010-C2C6-4789-9C24-7D6B0308D80E}"/>
                </c:ext>
              </c:extLst>
            </c:dLbl>
            <c:dLbl>
              <c:idx val="2"/>
              <c:delete val="1"/>
              <c:extLst>
                <c:ext xmlns:c15="http://schemas.microsoft.com/office/drawing/2012/chart" uri="{CE6537A1-D6FC-4f65-9D91-7224C49458BB}"/>
                <c:ext xmlns:c16="http://schemas.microsoft.com/office/drawing/2014/chart" uri="{C3380CC4-5D6E-409C-BE32-E72D297353CC}">
                  <c16:uniqueId val="{00000011-C2C6-4789-9C24-7D6B0308D80E}"/>
                </c:ext>
              </c:extLst>
            </c:dLbl>
            <c:dLbl>
              <c:idx val="3"/>
              <c:delete val="1"/>
              <c:extLst>
                <c:ext xmlns:c15="http://schemas.microsoft.com/office/drawing/2012/chart" uri="{CE6537A1-D6FC-4f65-9D91-7224C49458BB}"/>
                <c:ext xmlns:c16="http://schemas.microsoft.com/office/drawing/2014/chart" uri="{C3380CC4-5D6E-409C-BE32-E72D297353CC}">
                  <c16:uniqueId val="{00000012-C2C6-4789-9C24-7D6B0308D80E}"/>
                </c:ext>
              </c:extLst>
            </c:dLbl>
            <c:dLbl>
              <c:idx val="4"/>
              <c:delete val="1"/>
              <c:extLst>
                <c:ext xmlns:c15="http://schemas.microsoft.com/office/drawing/2012/chart" uri="{CE6537A1-D6FC-4f65-9D91-7224C49458BB}"/>
                <c:ext xmlns:c16="http://schemas.microsoft.com/office/drawing/2014/chart" uri="{C3380CC4-5D6E-409C-BE32-E72D297353CC}">
                  <c16:uniqueId val="{00000013-C2C6-4789-9C24-7D6B0308D80E}"/>
                </c:ext>
              </c:extLst>
            </c:dLbl>
            <c:dLbl>
              <c:idx val="5"/>
              <c:delete val="1"/>
              <c:extLst>
                <c:ext xmlns:c15="http://schemas.microsoft.com/office/drawing/2012/chart" uri="{CE6537A1-D6FC-4f65-9D91-7224C49458BB}"/>
                <c:ext xmlns:c16="http://schemas.microsoft.com/office/drawing/2014/chart" uri="{C3380CC4-5D6E-409C-BE32-E72D297353CC}">
                  <c16:uniqueId val="{00000014-C2C6-4789-9C24-7D6B0308D80E}"/>
                </c:ext>
              </c:extLst>
            </c:dLbl>
            <c:dLbl>
              <c:idx val="6"/>
              <c:delete val="1"/>
              <c:extLst>
                <c:ext xmlns:c15="http://schemas.microsoft.com/office/drawing/2012/chart" uri="{CE6537A1-D6FC-4f65-9D91-7224C49458BB}"/>
                <c:ext xmlns:c16="http://schemas.microsoft.com/office/drawing/2014/chart" uri="{C3380CC4-5D6E-409C-BE32-E72D297353CC}">
                  <c16:uniqueId val="{00000015-C2C6-4789-9C24-7D6B0308D80E}"/>
                </c:ext>
              </c:extLst>
            </c:dLbl>
            <c:dLbl>
              <c:idx val="7"/>
              <c:layout>
                <c:manualLayout>
                  <c:x val="-6.0847902486767082E-3"/>
                  <c:y val="-1.9192680388623378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C2C6-4789-9C24-7D6B0308D80E}"/>
                </c:ext>
              </c:extLst>
            </c:dLbl>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j-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Graph1!$B$3:$I$3</c:f>
              <c:strCache>
                <c:ptCount val="8"/>
                <c:pt idx="0">
                  <c:v>2014</c:v>
                </c:pt>
                <c:pt idx="1">
                  <c:v>2015</c:v>
                </c:pt>
                <c:pt idx="2">
                  <c:v>2016</c:v>
                </c:pt>
                <c:pt idx="3">
                  <c:v>2017</c:v>
                </c:pt>
                <c:pt idx="4">
                  <c:v>2018</c:v>
                </c:pt>
                <c:pt idx="5">
                  <c:v>2019</c:v>
                </c:pt>
                <c:pt idx="6">
                  <c:v>2020</c:v>
                </c:pt>
                <c:pt idx="7">
                  <c:v>2021</c:v>
                </c:pt>
              </c:strCache>
            </c:strRef>
          </c:cat>
          <c:val>
            <c:numRef>
              <c:f>Graph1!$B$6:$I$6</c:f>
              <c:numCache>
                <c:formatCode>0.0%</c:formatCode>
                <c:ptCount val="8"/>
                <c:pt idx="0">
                  <c:v>0.44600000000000001</c:v>
                </c:pt>
                <c:pt idx="1">
                  <c:v>0.44600000000000001</c:v>
                </c:pt>
                <c:pt idx="2">
                  <c:v>0.53300000000000003</c:v>
                </c:pt>
                <c:pt idx="3">
                  <c:v>0.51600000000000001</c:v>
                </c:pt>
                <c:pt idx="4">
                  <c:v>0.53400000000000003</c:v>
                </c:pt>
                <c:pt idx="5">
                  <c:v>0.61</c:v>
                </c:pt>
                <c:pt idx="6">
                  <c:v>0.53800000000000003</c:v>
                </c:pt>
                <c:pt idx="7">
                  <c:v>0.54900000000000004</c:v>
                </c:pt>
              </c:numCache>
            </c:numRef>
          </c:val>
          <c:smooth val="0"/>
          <c:extLst>
            <c:ext xmlns:c16="http://schemas.microsoft.com/office/drawing/2014/chart" uri="{C3380CC4-5D6E-409C-BE32-E72D297353CC}">
              <c16:uniqueId val="{00000017-C2C6-4789-9C24-7D6B0308D80E}"/>
            </c:ext>
          </c:extLst>
        </c:ser>
        <c:ser>
          <c:idx val="3"/>
          <c:order val="2"/>
          <c:tx>
            <c:strRef>
              <c:f>Graph1!$A$7</c:f>
              <c:strCache>
                <c:ptCount val="1"/>
                <c:pt idx="0">
                  <c:v>Worked in rural/ regional/ remote areas </c:v>
                </c:pt>
              </c:strCache>
            </c:strRef>
          </c:tx>
          <c:spPr>
            <a:ln w="38100" cap="rnd">
              <a:solidFill>
                <a:schemeClr val="accent2"/>
              </a:solidFill>
              <a:round/>
            </a:ln>
            <a:effectLst/>
          </c:spPr>
          <c:marker>
            <c:symbol val="circle"/>
            <c:size val="5"/>
            <c:spPr>
              <a:solidFill>
                <a:schemeClr val="accent2"/>
              </a:solidFill>
              <a:ln w="25400">
                <a:solidFill>
                  <a:schemeClr val="accent2"/>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18-C2C6-4789-9C24-7D6B0308D80E}"/>
                </c:ext>
              </c:extLst>
            </c:dLbl>
            <c:dLbl>
              <c:idx val="2"/>
              <c:delete val="1"/>
              <c:extLst>
                <c:ext xmlns:c15="http://schemas.microsoft.com/office/drawing/2012/chart" uri="{CE6537A1-D6FC-4f65-9D91-7224C49458BB}"/>
                <c:ext xmlns:c16="http://schemas.microsoft.com/office/drawing/2014/chart" uri="{C3380CC4-5D6E-409C-BE32-E72D297353CC}">
                  <c16:uniqueId val="{00000019-C2C6-4789-9C24-7D6B0308D80E}"/>
                </c:ext>
              </c:extLst>
            </c:dLbl>
            <c:dLbl>
              <c:idx val="3"/>
              <c:delete val="1"/>
              <c:extLst>
                <c:ext xmlns:c15="http://schemas.microsoft.com/office/drawing/2012/chart" uri="{CE6537A1-D6FC-4f65-9D91-7224C49458BB}"/>
                <c:ext xmlns:c16="http://schemas.microsoft.com/office/drawing/2014/chart" uri="{C3380CC4-5D6E-409C-BE32-E72D297353CC}">
                  <c16:uniqueId val="{0000001A-C2C6-4789-9C24-7D6B0308D80E}"/>
                </c:ext>
              </c:extLst>
            </c:dLbl>
            <c:dLbl>
              <c:idx val="4"/>
              <c:delete val="1"/>
              <c:extLst>
                <c:ext xmlns:c15="http://schemas.microsoft.com/office/drawing/2012/chart" uri="{CE6537A1-D6FC-4f65-9D91-7224C49458BB}"/>
                <c:ext xmlns:c16="http://schemas.microsoft.com/office/drawing/2014/chart" uri="{C3380CC4-5D6E-409C-BE32-E72D297353CC}">
                  <c16:uniqueId val="{0000001B-C2C6-4789-9C24-7D6B0308D80E}"/>
                </c:ext>
              </c:extLst>
            </c:dLbl>
            <c:dLbl>
              <c:idx val="5"/>
              <c:delete val="1"/>
              <c:extLst>
                <c:ext xmlns:c15="http://schemas.microsoft.com/office/drawing/2012/chart" uri="{CE6537A1-D6FC-4f65-9D91-7224C49458BB}"/>
                <c:ext xmlns:c16="http://schemas.microsoft.com/office/drawing/2014/chart" uri="{C3380CC4-5D6E-409C-BE32-E72D297353CC}">
                  <c16:uniqueId val="{0000001C-C2C6-4789-9C24-7D6B0308D80E}"/>
                </c:ext>
              </c:extLst>
            </c:dLbl>
            <c:dLbl>
              <c:idx val="6"/>
              <c:delete val="1"/>
              <c:extLst>
                <c:ext xmlns:c15="http://schemas.microsoft.com/office/drawing/2012/chart" uri="{CE6537A1-D6FC-4f65-9D91-7224C49458BB}"/>
                <c:ext xmlns:c16="http://schemas.microsoft.com/office/drawing/2014/chart" uri="{C3380CC4-5D6E-409C-BE32-E72D297353CC}">
                  <c16:uniqueId val="{0000001D-C2C6-4789-9C24-7D6B0308D80E}"/>
                </c:ext>
              </c:extLst>
            </c:dLbl>
            <c:dLbl>
              <c:idx val="7"/>
              <c:layout>
                <c:manualLayout>
                  <c:x val="-4.0276880644156771E-2"/>
                  <c:y val="4.57380789492876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C2C6-4789-9C24-7D6B0308D80E}"/>
                </c:ext>
              </c:extLst>
            </c:dLbl>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j-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Graph1!$B$3:$I$3</c:f>
              <c:strCache>
                <c:ptCount val="8"/>
                <c:pt idx="0">
                  <c:v>2014</c:v>
                </c:pt>
                <c:pt idx="1">
                  <c:v>2015</c:v>
                </c:pt>
                <c:pt idx="2">
                  <c:v>2016</c:v>
                </c:pt>
                <c:pt idx="3">
                  <c:v>2017</c:v>
                </c:pt>
                <c:pt idx="4">
                  <c:v>2018</c:v>
                </c:pt>
                <c:pt idx="5">
                  <c:v>2019</c:v>
                </c:pt>
                <c:pt idx="6">
                  <c:v>2020</c:v>
                </c:pt>
                <c:pt idx="7">
                  <c:v>2021</c:v>
                </c:pt>
              </c:strCache>
            </c:strRef>
          </c:cat>
          <c:val>
            <c:numRef>
              <c:f>Graph1!$B$7:$I$7</c:f>
              <c:numCache>
                <c:formatCode>0.0%</c:formatCode>
                <c:ptCount val="8"/>
                <c:pt idx="0">
                  <c:v>0.24285714285714288</c:v>
                </c:pt>
                <c:pt idx="1">
                  <c:v>0.35616438356164382</c:v>
                </c:pt>
                <c:pt idx="2">
                  <c:v>0.3666666666666667</c:v>
                </c:pt>
                <c:pt idx="3">
                  <c:v>0.5161290322580645</c:v>
                </c:pt>
                <c:pt idx="4">
                  <c:v>0.44186046511627908</c:v>
                </c:pt>
                <c:pt idx="5">
                  <c:v>0.53800000000000003</c:v>
                </c:pt>
                <c:pt idx="6">
                  <c:v>0.5161290322580645</c:v>
                </c:pt>
                <c:pt idx="7">
                  <c:v>0.51200000000000001</c:v>
                </c:pt>
              </c:numCache>
            </c:numRef>
          </c:val>
          <c:smooth val="0"/>
          <c:extLst>
            <c:ext xmlns:c16="http://schemas.microsoft.com/office/drawing/2014/chart" uri="{C3380CC4-5D6E-409C-BE32-E72D297353CC}">
              <c16:uniqueId val="{0000001F-C2C6-4789-9C24-7D6B0308D80E}"/>
            </c:ext>
          </c:extLst>
        </c:ser>
        <c:dLbls>
          <c:dLblPos val="t"/>
          <c:showLegendKey val="0"/>
          <c:showVal val="1"/>
          <c:showCatName val="0"/>
          <c:showSerName val="0"/>
          <c:showPercent val="0"/>
          <c:showBubbleSize val="0"/>
        </c:dLbls>
        <c:marker val="1"/>
        <c:smooth val="0"/>
        <c:axId val="393997935"/>
        <c:axId val="393996687"/>
      </c:lineChart>
      <c:catAx>
        <c:axId val="393997935"/>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j-lt"/>
                    <a:ea typeface="+mn-ea"/>
                    <a:cs typeface="+mn-cs"/>
                  </a:defRPr>
                </a:pPr>
                <a:r>
                  <a:rPr lang="en-AU" sz="1400" dirty="0"/>
                  <a:t>Year of survey</a:t>
                </a:r>
              </a:p>
            </c:rich>
          </c:tx>
          <c:layout>
            <c:manualLayout>
              <c:xMode val="edge"/>
              <c:yMode val="edge"/>
              <c:x val="0.43278971484496631"/>
              <c:y val="0.94001882225471167"/>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j-lt"/>
                  <a:ea typeface="+mn-ea"/>
                  <a:cs typeface="+mn-cs"/>
                </a:defRPr>
              </a:pPr>
              <a:endParaRPr lang="en-US"/>
            </a:p>
          </c:txPr>
        </c:title>
        <c:numFmt formatCode="0%"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j-lt"/>
                <a:ea typeface="+mn-ea"/>
                <a:cs typeface="+mn-cs"/>
              </a:defRPr>
            </a:pPr>
            <a:endParaRPr lang="en-US"/>
          </a:p>
        </c:txPr>
        <c:crossAx val="393996687"/>
        <c:crosses val="autoZero"/>
        <c:auto val="1"/>
        <c:lblAlgn val="ctr"/>
        <c:lblOffset val="100"/>
        <c:noMultiLvlLbl val="0"/>
      </c:catAx>
      <c:valAx>
        <c:axId val="393996687"/>
        <c:scaling>
          <c:orientation val="minMax"/>
          <c:max val="1"/>
          <c:min val="0"/>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j-lt"/>
                    <a:ea typeface="+mn-ea"/>
                    <a:cs typeface="+mn-cs"/>
                  </a:defRPr>
                </a:pPr>
                <a:r>
                  <a:rPr lang="en-AU" sz="1400" dirty="0"/>
                  <a:t>Percentage of survey responders</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j-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j-lt"/>
                <a:ea typeface="+mn-ea"/>
                <a:cs typeface="+mn-cs"/>
              </a:defRPr>
            </a:pPr>
            <a:endParaRPr lang="en-US"/>
          </a:p>
        </c:txPr>
        <c:crossAx val="393997935"/>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j-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latin typeface="+mj-lt"/>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0.26132</cdr:x>
      <cdr:y>0.69007</cdr:y>
    </cdr:from>
    <cdr:to>
      <cdr:x>0.73868</cdr:x>
      <cdr:y>0.75915</cdr:y>
    </cdr:to>
    <cdr:sp macro="" textlink="">
      <cdr:nvSpPr>
        <cdr:cNvPr id="3" name="Text Box 2"/>
        <cdr:cNvSpPr txBox="1"/>
      </cdr:nvSpPr>
      <cdr:spPr>
        <a:xfrm xmlns:a="http://schemas.openxmlformats.org/drawingml/2006/main">
          <a:off x="1414747" y="3068952"/>
          <a:ext cx="2584252" cy="30722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AU" sz="1400" dirty="0">
              <a:solidFill>
                <a:schemeClr val="tx1">
                  <a:lumMod val="75000"/>
                  <a:lumOff val="25000"/>
                </a:schemeClr>
              </a:solidFill>
              <a:latin typeface="Fira Sans "/>
            </a:rPr>
            <a:t>6-12 months post-Fellowship</a:t>
          </a:r>
        </a:p>
      </cdr:txBody>
    </cdr:sp>
  </cdr:relSizeAnchor>
  <cdr:relSizeAnchor xmlns:cdr="http://schemas.openxmlformats.org/drawingml/2006/chartDrawing">
    <cdr:from>
      <cdr:x>0.26181</cdr:x>
      <cdr:y>0.75276</cdr:y>
    </cdr:from>
    <cdr:to>
      <cdr:x>0.67324</cdr:x>
      <cdr:y>0.83206</cdr:y>
    </cdr:to>
    <cdr:sp macro="" textlink="">
      <cdr:nvSpPr>
        <cdr:cNvPr id="4" name="Text Box 3"/>
        <cdr:cNvSpPr txBox="1"/>
      </cdr:nvSpPr>
      <cdr:spPr>
        <a:xfrm xmlns:a="http://schemas.openxmlformats.org/drawingml/2006/main">
          <a:off x="1417351" y="3347768"/>
          <a:ext cx="2227377" cy="35267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en-AU" sz="1400" dirty="0">
              <a:solidFill>
                <a:schemeClr val="tx1">
                  <a:lumMod val="75000"/>
                  <a:lumOff val="25000"/>
                </a:schemeClr>
              </a:solidFill>
              <a:latin typeface="Fira Sans "/>
            </a:rPr>
            <a:t>At Fellowship</a:t>
          </a:r>
        </a:p>
      </cdr:txBody>
    </cdr:sp>
  </cdr:relSizeAnchor>
  <cdr:relSizeAnchor xmlns:cdr="http://schemas.openxmlformats.org/drawingml/2006/chartDrawing">
    <cdr:from>
      <cdr:x>0.22504</cdr:x>
      <cdr:y>0.77529</cdr:y>
    </cdr:from>
    <cdr:to>
      <cdr:x>0.24499</cdr:x>
      <cdr:y>0.79957</cdr:y>
    </cdr:to>
    <cdr:sp macro="" textlink="">
      <cdr:nvSpPr>
        <cdr:cNvPr id="5" name="Oval 4"/>
        <cdr:cNvSpPr/>
      </cdr:nvSpPr>
      <cdr:spPr>
        <a:xfrm xmlns:a="http://schemas.openxmlformats.org/drawingml/2006/main">
          <a:off x="1218323" y="3447972"/>
          <a:ext cx="108000" cy="108000"/>
        </a:xfrm>
        <a:prstGeom xmlns:a="http://schemas.openxmlformats.org/drawingml/2006/main" prst="ellipse">
          <a:avLst/>
        </a:prstGeom>
        <a:ln xmlns:a="http://schemas.openxmlformats.org/drawingml/2006/main">
          <a:solidFill>
            <a:schemeClr val="accent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0.22571</cdr:x>
      <cdr:y>0.71337</cdr:y>
    </cdr:from>
    <cdr:to>
      <cdr:x>0.24566</cdr:x>
      <cdr:y>0.73765</cdr:y>
    </cdr:to>
    <cdr:sp macro="" textlink="">
      <cdr:nvSpPr>
        <cdr:cNvPr id="6" name="Oval 5"/>
        <cdr:cNvSpPr/>
      </cdr:nvSpPr>
      <cdr:spPr>
        <a:xfrm xmlns:a="http://schemas.openxmlformats.org/drawingml/2006/main">
          <a:off x="1221933" y="3172572"/>
          <a:ext cx="108000" cy="108000"/>
        </a:xfrm>
        <a:prstGeom xmlns:a="http://schemas.openxmlformats.org/drawingml/2006/main" prst="ellipse">
          <a:avLst/>
        </a:prstGeom>
        <a:solidFill xmlns:a="http://schemas.openxmlformats.org/drawingml/2006/main">
          <a:schemeClr val="accent2"/>
        </a:solidFill>
        <a:ln xmlns:a="http://schemas.openxmlformats.org/drawingml/2006/main">
          <a:solidFill>
            <a:schemeClr val="accent2"/>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C1012-7C63-3754-488D-879242C632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CE2C1CB-7C09-3AF3-D8D3-83658CE930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BDA2F7A8-7E09-A02B-7EE0-34E4EB1BA905}"/>
              </a:ext>
            </a:extLst>
          </p:cNvPr>
          <p:cNvSpPr>
            <a:spLocks noGrp="1"/>
          </p:cNvSpPr>
          <p:nvPr>
            <p:ph type="dt" sz="half" idx="10"/>
          </p:nvPr>
        </p:nvSpPr>
        <p:spPr/>
        <p:txBody>
          <a:bodyPr/>
          <a:lstStyle/>
          <a:p>
            <a:fld id="{D8A6BD9D-C8B3-4949-9DB8-96CB415231B8}" type="datetimeFigureOut">
              <a:rPr lang="en-AU" smtClean="0"/>
              <a:t>30/05/2022</a:t>
            </a:fld>
            <a:endParaRPr lang="en-AU"/>
          </a:p>
        </p:txBody>
      </p:sp>
      <p:sp>
        <p:nvSpPr>
          <p:cNvPr id="5" name="Footer Placeholder 4">
            <a:extLst>
              <a:ext uri="{FF2B5EF4-FFF2-40B4-BE49-F238E27FC236}">
                <a16:creationId xmlns:a16="http://schemas.microsoft.com/office/drawing/2014/main" id="{34B339C5-773E-9A43-8E0D-DCA88FADEF3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DB75D24-A1CB-142D-09A3-6C486370C71B}"/>
              </a:ext>
            </a:extLst>
          </p:cNvPr>
          <p:cNvSpPr>
            <a:spLocks noGrp="1"/>
          </p:cNvSpPr>
          <p:nvPr>
            <p:ph type="sldNum" sz="quarter" idx="12"/>
          </p:nvPr>
        </p:nvSpPr>
        <p:spPr/>
        <p:txBody>
          <a:bodyPr/>
          <a:lstStyle/>
          <a:p>
            <a:fld id="{5BE8A812-6D71-47C3-A07F-FBAE90889F3C}" type="slidenum">
              <a:rPr lang="en-AU" smtClean="0"/>
              <a:t>‹#›</a:t>
            </a:fld>
            <a:endParaRPr lang="en-AU"/>
          </a:p>
        </p:txBody>
      </p:sp>
    </p:spTree>
    <p:extLst>
      <p:ext uri="{BB962C8B-B14F-4D97-AF65-F5344CB8AC3E}">
        <p14:creationId xmlns:p14="http://schemas.microsoft.com/office/powerpoint/2010/main" val="2531416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FF8EB-41AC-0D41-D179-5E6827BE8B00}"/>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C940508-44F8-92EF-7B90-613CB4E8B7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0D706B3-9A00-CBA0-D9DD-891F610DD0D1}"/>
              </a:ext>
            </a:extLst>
          </p:cNvPr>
          <p:cNvSpPr>
            <a:spLocks noGrp="1"/>
          </p:cNvSpPr>
          <p:nvPr>
            <p:ph type="dt" sz="half" idx="10"/>
          </p:nvPr>
        </p:nvSpPr>
        <p:spPr/>
        <p:txBody>
          <a:bodyPr/>
          <a:lstStyle/>
          <a:p>
            <a:fld id="{D8A6BD9D-C8B3-4949-9DB8-96CB415231B8}" type="datetimeFigureOut">
              <a:rPr lang="en-AU" smtClean="0"/>
              <a:t>30/05/2022</a:t>
            </a:fld>
            <a:endParaRPr lang="en-AU"/>
          </a:p>
        </p:txBody>
      </p:sp>
      <p:sp>
        <p:nvSpPr>
          <p:cNvPr id="5" name="Footer Placeholder 4">
            <a:extLst>
              <a:ext uri="{FF2B5EF4-FFF2-40B4-BE49-F238E27FC236}">
                <a16:creationId xmlns:a16="http://schemas.microsoft.com/office/drawing/2014/main" id="{8CDA180F-888D-F45A-6755-6C618444D7E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C00B344-3418-3DB9-6CB9-FB4B06400783}"/>
              </a:ext>
            </a:extLst>
          </p:cNvPr>
          <p:cNvSpPr>
            <a:spLocks noGrp="1"/>
          </p:cNvSpPr>
          <p:nvPr>
            <p:ph type="sldNum" sz="quarter" idx="12"/>
          </p:nvPr>
        </p:nvSpPr>
        <p:spPr/>
        <p:txBody>
          <a:bodyPr/>
          <a:lstStyle/>
          <a:p>
            <a:fld id="{5BE8A812-6D71-47C3-A07F-FBAE90889F3C}" type="slidenum">
              <a:rPr lang="en-AU" smtClean="0"/>
              <a:t>‹#›</a:t>
            </a:fld>
            <a:endParaRPr lang="en-AU"/>
          </a:p>
        </p:txBody>
      </p:sp>
    </p:spTree>
    <p:extLst>
      <p:ext uri="{BB962C8B-B14F-4D97-AF65-F5344CB8AC3E}">
        <p14:creationId xmlns:p14="http://schemas.microsoft.com/office/powerpoint/2010/main" val="1066916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6B4282-BBD4-261D-202C-65390763832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37DCCFEF-D970-9D77-08EC-26E025DA25E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2C30669-D5A8-F38C-D05C-18B4D521E9FA}"/>
              </a:ext>
            </a:extLst>
          </p:cNvPr>
          <p:cNvSpPr>
            <a:spLocks noGrp="1"/>
          </p:cNvSpPr>
          <p:nvPr>
            <p:ph type="dt" sz="half" idx="10"/>
          </p:nvPr>
        </p:nvSpPr>
        <p:spPr/>
        <p:txBody>
          <a:bodyPr/>
          <a:lstStyle/>
          <a:p>
            <a:fld id="{D8A6BD9D-C8B3-4949-9DB8-96CB415231B8}" type="datetimeFigureOut">
              <a:rPr lang="en-AU" smtClean="0"/>
              <a:t>30/05/2022</a:t>
            </a:fld>
            <a:endParaRPr lang="en-AU"/>
          </a:p>
        </p:txBody>
      </p:sp>
      <p:sp>
        <p:nvSpPr>
          <p:cNvPr id="5" name="Footer Placeholder 4">
            <a:extLst>
              <a:ext uri="{FF2B5EF4-FFF2-40B4-BE49-F238E27FC236}">
                <a16:creationId xmlns:a16="http://schemas.microsoft.com/office/drawing/2014/main" id="{7DA056FB-5F26-1B3D-953A-A66B0BC2B5C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DD6CA9B-F8F9-7339-849F-2C31346172B8}"/>
              </a:ext>
            </a:extLst>
          </p:cNvPr>
          <p:cNvSpPr>
            <a:spLocks noGrp="1"/>
          </p:cNvSpPr>
          <p:nvPr>
            <p:ph type="sldNum" sz="quarter" idx="12"/>
          </p:nvPr>
        </p:nvSpPr>
        <p:spPr/>
        <p:txBody>
          <a:bodyPr/>
          <a:lstStyle/>
          <a:p>
            <a:fld id="{5BE8A812-6D71-47C3-A07F-FBAE90889F3C}" type="slidenum">
              <a:rPr lang="en-AU" smtClean="0"/>
              <a:t>‹#›</a:t>
            </a:fld>
            <a:endParaRPr lang="en-AU"/>
          </a:p>
        </p:txBody>
      </p:sp>
    </p:spTree>
    <p:extLst>
      <p:ext uri="{BB962C8B-B14F-4D97-AF65-F5344CB8AC3E}">
        <p14:creationId xmlns:p14="http://schemas.microsoft.com/office/powerpoint/2010/main" val="177878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E8981-ED46-441E-3B22-473161A52BC9}"/>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819D66A8-A408-4A53-D906-7E9472749EB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9B385AA-2392-F333-D3EF-AB4C1ED4D7F3}"/>
              </a:ext>
            </a:extLst>
          </p:cNvPr>
          <p:cNvSpPr>
            <a:spLocks noGrp="1"/>
          </p:cNvSpPr>
          <p:nvPr>
            <p:ph type="dt" sz="half" idx="10"/>
          </p:nvPr>
        </p:nvSpPr>
        <p:spPr/>
        <p:txBody>
          <a:bodyPr/>
          <a:lstStyle/>
          <a:p>
            <a:fld id="{D8A6BD9D-C8B3-4949-9DB8-96CB415231B8}" type="datetimeFigureOut">
              <a:rPr lang="en-AU" smtClean="0"/>
              <a:t>30/05/2022</a:t>
            </a:fld>
            <a:endParaRPr lang="en-AU"/>
          </a:p>
        </p:txBody>
      </p:sp>
      <p:sp>
        <p:nvSpPr>
          <p:cNvPr id="5" name="Footer Placeholder 4">
            <a:extLst>
              <a:ext uri="{FF2B5EF4-FFF2-40B4-BE49-F238E27FC236}">
                <a16:creationId xmlns:a16="http://schemas.microsoft.com/office/drawing/2014/main" id="{E3EFE178-4E87-5113-687D-EED3C06357B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490073E-E844-C9C8-EFD0-EDE995CFCF3F}"/>
              </a:ext>
            </a:extLst>
          </p:cNvPr>
          <p:cNvSpPr>
            <a:spLocks noGrp="1"/>
          </p:cNvSpPr>
          <p:nvPr>
            <p:ph type="sldNum" sz="quarter" idx="12"/>
          </p:nvPr>
        </p:nvSpPr>
        <p:spPr/>
        <p:txBody>
          <a:bodyPr/>
          <a:lstStyle/>
          <a:p>
            <a:fld id="{5BE8A812-6D71-47C3-A07F-FBAE90889F3C}" type="slidenum">
              <a:rPr lang="en-AU" smtClean="0"/>
              <a:t>‹#›</a:t>
            </a:fld>
            <a:endParaRPr lang="en-AU"/>
          </a:p>
        </p:txBody>
      </p:sp>
    </p:spTree>
    <p:extLst>
      <p:ext uri="{BB962C8B-B14F-4D97-AF65-F5344CB8AC3E}">
        <p14:creationId xmlns:p14="http://schemas.microsoft.com/office/powerpoint/2010/main" val="1723367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9ACB9-7466-2C73-679A-D870859690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B7986D56-FB8C-A951-E819-1303B68E50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82290F-3477-1BD4-5BB9-B992190E0151}"/>
              </a:ext>
            </a:extLst>
          </p:cNvPr>
          <p:cNvSpPr>
            <a:spLocks noGrp="1"/>
          </p:cNvSpPr>
          <p:nvPr>
            <p:ph type="dt" sz="half" idx="10"/>
          </p:nvPr>
        </p:nvSpPr>
        <p:spPr/>
        <p:txBody>
          <a:bodyPr/>
          <a:lstStyle/>
          <a:p>
            <a:fld id="{D8A6BD9D-C8B3-4949-9DB8-96CB415231B8}" type="datetimeFigureOut">
              <a:rPr lang="en-AU" smtClean="0"/>
              <a:t>30/05/2022</a:t>
            </a:fld>
            <a:endParaRPr lang="en-AU"/>
          </a:p>
        </p:txBody>
      </p:sp>
      <p:sp>
        <p:nvSpPr>
          <p:cNvPr id="5" name="Footer Placeholder 4">
            <a:extLst>
              <a:ext uri="{FF2B5EF4-FFF2-40B4-BE49-F238E27FC236}">
                <a16:creationId xmlns:a16="http://schemas.microsoft.com/office/drawing/2014/main" id="{D6F22A4C-C3C7-FCCE-CC70-DBB7508512C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282D191-6A49-4132-6FF7-3A4526CE01A4}"/>
              </a:ext>
            </a:extLst>
          </p:cNvPr>
          <p:cNvSpPr>
            <a:spLocks noGrp="1"/>
          </p:cNvSpPr>
          <p:nvPr>
            <p:ph type="sldNum" sz="quarter" idx="12"/>
          </p:nvPr>
        </p:nvSpPr>
        <p:spPr/>
        <p:txBody>
          <a:bodyPr/>
          <a:lstStyle/>
          <a:p>
            <a:fld id="{5BE8A812-6D71-47C3-A07F-FBAE90889F3C}" type="slidenum">
              <a:rPr lang="en-AU" smtClean="0"/>
              <a:t>‹#›</a:t>
            </a:fld>
            <a:endParaRPr lang="en-AU"/>
          </a:p>
        </p:txBody>
      </p:sp>
    </p:spTree>
    <p:extLst>
      <p:ext uri="{BB962C8B-B14F-4D97-AF65-F5344CB8AC3E}">
        <p14:creationId xmlns:p14="http://schemas.microsoft.com/office/powerpoint/2010/main" val="951092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F7638-321F-E1E1-E83B-3416FBEF836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8F545043-FD0E-9528-FA16-03B478AFB1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206B9F06-223E-067F-2C40-3582475BD9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A5A7FEBA-D8E0-9B43-B74E-59F7E2DD6879}"/>
              </a:ext>
            </a:extLst>
          </p:cNvPr>
          <p:cNvSpPr>
            <a:spLocks noGrp="1"/>
          </p:cNvSpPr>
          <p:nvPr>
            <p:ph type="dt" sz="half" idx="10"/>
          </p:nvPr>
        </p:nvSpPr>
        <p:spPr/>
        <p:txBody>
          <a:bodyPr/>
          <a:lstStyle/>
          <a:p>
            <a:fld id="{D8A6BD9D-C8B3-4949-9DB8-96CB415231B8}" type="datetimeFigureOut">
              <a:rPr lang="en-AU" smtClean="0"/>
              <a:t>30/05/2022</a:t>
            </a:fld>
            <a:endParaRPr lang="en-AU"/>
          </a:p>
        </p:txBody>
      </p:sp>
      <p:sp>
        <p:nvSpPr>
          <p:cNvPr id="6" name="Footer Placeholder 5">
            <a:extLst>
              <a:ext uri="{FF2B5EF4-FFF2-40B4-BE49-F238E27FC236}">
                <a16:creationId xmlns:a16="http://schemas.microsoft.com/office/drawing/2014/main" id="{AF891CAD-7798-D6DC-604D-A1E9A189504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CB44CC2-5E3B-890F-559A-FB131A821925}"/>
              </a:ext>
            </a:extLst>
          </p:cNvPr>
          <p:cNvSpPr>
            <a:spLocks noGrp="1"/>
          </p:cNvSpPr>
          <p:nvPr>
            <p:ph type="sldNum" sz="quarter" idx="12"/>
          </p:nvPr>
        </p:nvSpPr>
        <p:spPr/>
        <p:txBody>
          <a:bodyPr/>
          <a:lstStyle/>
          <a:p>
            <a:fld id="{5BE8A812-6D71-47C3-A07F-FBAE90889F3C}" type="slidenum">
              <a:rPr lang="en-AU" smtClean="0"/>
              <a:t>‹#›</a:t>
            </a:fld>
            <a:endParaRPr lang="en-AU"/>
          </a:p>
        </p:txBody>
      </p:sp>
    </p:spTree>
    <p:extLst>
      <p:ext uri="{BB962C8B-B14F-4D97-AF65-F5344CB8AC3E}">
        <p14:creationId xmlns:p14="http://schemas.microsoft.com/office/powerpoint/2010/main" val="2837673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6A9B6-48B0-7E91-78CD-1BCDE1DA9939}"/>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CEF68DF-6A5D-35F1-E5D9-26BF2D2A27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82D9F2-37B8-073A-F358-E4931E2983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A308847-037A-1701-FF7F-526339C71F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2C78DA-962C-0FAB-AF41-B3DBDA7DB6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5716623-992A-3E28-29CE-3F05734422EF}"/>
              </a:ext>
            </a:extLst>
          </p:cNvPr>
          <p:cNvSpPr>
            <a:spLocks noGrp="1"/>
          </p:cNvSpPr>
          <p:nvPr>
            <p:ph type="dt" sz="half" idx="10"/>
          </p:nvPr>
        </p:nvSpPr>
        <p:spPr/>
        <p:txBody>
          <a:bodyPr/>
          <a:lstStyle/>
          <a:p>
            <a:fld id="{D8A6BD9D-C8B3-4949-9DB8-96CB415231B8}" type="datetimeFigureOut">
              <a:rPr lang="en-AU" smtClean="0"/>
              <a:t>30/05/2022</a:t>
            </a:fld>
            <a:endParaRPr lang="en-AU"/>
          </a:p>
        </p:txBody>
      </p:sp>
      <p:sp>
        <p:nvSpPr>
          <p:cNvPr id="8" name="Footer Placeholder 7">
            <a:extLst>
              <a:ext uri="{FF2B5EF4-FFF2-40B4-BE49-F238E27FC236}">
                <a16:creationId xmlns:a16="http://schemas.microsoft.com/office/drawing/2014/main" id="{A685BA0A-F1DC-46E0-6C65-3833F3C6B93B}"/>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0B970814-047B-86D8-48EC-B006D33344D2}"/>
              </a:ext>
            </a:extLst>
          </p:cNvPr>
          <p:cNvSpPr>
            <a:spLocks noGrp="1"/>
          </p:cNvSpPr>
          <p:nvPr>
            <p:ph type="sldNum" sz="quarter" idx="12"/>
          </p:nvPr>
        </p:nvSpPr>
        <p:spPr/>
        <p:txBody>
          <a:bodyPr/>
          <a:lstStyle/>
          <a:p>
            <a:fld id="{5BE8A812-6D71-47C3-A07F-FBAE90889F3C}" type="slidenum">
              <a:rPr lang="en-AU" smtClean="0"/>
              <a:t>‹#›</a:t>
            </a:fld>
            <a:endParaRPr lang="en-AU"/>
          </a:p>
        </p:txBody>
      </p:sp>
    </p:spTree>
    <p:extLst>
      <p:ext uri="{BB962C8B-B14F-4D97-AF65-F5344CB8AC3E}">
        <p14:creationId xmlns:p14="http://schemas.microsoft.com/office/powerpoint/2010/main" val="4285543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18A39-D392-B675-47F3-0AF6BAEF9C2D}"/>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8935CAD9-CB7F-DF43-EC05-6C6E8215FD72}"/>
              </a:ext>
            </a:extLst>
          </p:cNvPr>
          <p:cNvSpPr>
            <a:spLocks noGrp="1"/>
          </p:cNvSpPr>
          <p:nvPr>
            <p:ph type="dt" sz="half" idx="10"/>
          </p:nvPr>
        </p:nvSpPr>
        <p:spPr/>
        <p:txBody>
          <a:bodyPr/>
          <a:lstStyle/>
          <a:p>
            <a:fld id="{D8A6BD9D-C8B3-4949-9DB8-96CB415231B8}" type="datetimeFigureOut">
              <a:rPr lang="en-AU" smtClean="0"/>
              <a:t>30/05/2022</a:t>
            </a:fld>
            <a:endParaRPr lang="en-AU"/>
          </a:p>
        </p:txBody>
      </p:sp>
      <p:sp>
        <p:nvSpPr>
          <p:cNvPr id="4" name="Footer Placeholder 3">
            <a:extLst>
              <a:ext uri="{FF2B5EF4-FFF2-40B4-BE49-F238E27FC236}">
                <a16:creationId xmlns:a16="http://schemas.microsoft.com/office/drawing/2014/main" id="{0E56D165-3904-AA52-820C-EAC39E988C5D}"/>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B614871F-E388-D582-1B6E-90B36AB2DAA9}"/>
              </a:ext>
            </a:extLst>
          </p:cNvPr>
          <p:cNvSpPr>
            <a:spLocks noGrp="1"/>
          </p:cNvSpPr>
          <p:nvPr>
            <p:ph type="sldNum" sz="quarter" idx="12"/>
          </p:nvPr>
        </p:nvSpPr>
        <p:spPr/>
        <p:txBody>
          <a:bodyPr/>
          <a:lstStyle/>
          <a:p>
            <a:fld id="{5BE8A812-6D71-47C3-A07F-FBAE90889F3C}" type="slidenum">
              <a:rPr lang="en-AU" smtClean="0"/>
              <a:t>‹#›</a:t>
            </a:fld>
            <a:endParaRPr lang="en-AU"/>
          </a:p>
        </p:txBody>
      </p:sp>
    </p:spTree>
    <p:extLst>
      <p:ext uri="{BB962C8B-B14F-4D97-AF65-F5344CB8AC3E}">
        <p14:creationId xmlns:p14="http://schemas.microsoft.com/office/powerpoint/2010/main" val="2182263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A3A363-72B0-3821-6675-DF0BEB5D4464}"/>
              </a:ext>
            </a:extLst>
          </p:cNvPr>
          <p:cNvSpPr>
            <a:spLocks noGrp="1"/>
          </p:cNvSpPr>
          <p:nvPr>
            <p:ph type="dt" sz="half" idx="10"/>
          </p:nvPr>
        </p:nvSpPr>
        <p:spPr/>
        <p:txBody>
          <a:bodyPr/>
          <a:lstStyle/>
          <a:p>
            <a:fld id="{D8A6BD9D-C8B3-4949-9DB8-96CB415231B8}" type="datetimeFigureOut">
              <a:rPr lang="en-AU" smtClean="0"/>
              <a:t>30/05/2022</a:t>
            </a:fld>
            <a:endParaRPr lang="en-AU"/>
          </a:p>
        </p:txBody>
      </p:sp>
      <p:sp>
        <p:nvSpPr>
          <p:cNvPr id="3" name="Footer Placeholder 2">
            <a:extLst>
              <a:ext uri="{FF2B5EF4-FFF2-40B4-BE49-F238E27FC236}">
                <a16:creationId xmlns:a16="http://schemas.microsoft.com/office/drawing/2014/main" id="{1F089B7B-842E-AA09-9434-9DAF99D8404E}"/>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560CDC27-54A3-362D-B95D-0EB2D0CFE6B5}"/>
              </a:ext>
            </a:extLst>
          </p:cNvPr>
          <p:cNvSpPr>
            <a:spLocks noGrp="1"/>
          </p:cNvSpPr>
          <p:nvPr>
            <p:ph type="sldNum" sz="quarter" idx="12"/>
          </p:nvPr>
        </p:nvSpPr>
        <p:spPr/>
        <p:txBody>
          <a:bodyPr/>
          <a:lstStyle/>
          <a:p>
            <a:fld id="{5BE8A812-6D71-47C3-A07F-FBAE90889F3C}" type="slidenum">
              <a:rPr lang="en-AU" smtClean="0"/>
              <a:t>‹#›</a:t>
            </a:fld>
            <a:endParaRPr lang="en-AU"/>
          </a:p>
        </p:txBody>
      </p:sp>
    </p:spTree>
    <p:extLst>
      <p:ext uri="{BB962C8B-B14F-4D97-AF65-F5344CB8AC3E}">
        <p14:creationId xmlns:p14="http://schemas.microsoft.com/office/powerpoint/2010/main" val="2005463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D2BC6-04DE-74CA-1E0C-5EAF53476F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C8FC0EC1-0DA1-D313-955A-0017D90F6E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54897A0D-9D0D-9D5A-7AFC-67608C3FEF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EF420D-1EA5-2BD2-15CF-063BD96C405C}"/>
              </a:ext>
            </a:extLst>
          </p:cNvPr>
          <p:cNvSpPr>
            <a:spLocks noGrp="1"/>
          </p:cNvSpPr>
          <p:nvPr>
            <p:ph type="dt" sz="half" idx="10"/>
          </p:nvPr>
        </p:nvSpPr>
        <p:spPr/>
        <p:txBody>
          <a:bodyPr/>
          <a:lstStyle/>
          <a:p>
            <a:fld id="{D8A6BD9D-C8B3-4949-9DB8-96CB415231B8}" type="datetimeFigureOut">
              <a:rPr lang="en-AU" smtClean="0"/>
              <a:t>30/05/2022</a:t>
            </a:fld>
            <a:endParaRPr lang="en-AU"/>
          </a:p>
        </p:txBody>
      </p:sp>
      <p:sp>
        <p:nvSpPr>
          <p:cNvPr id="6" name="Footer Placeholder 5">
            <a:extLst>
              <a:ext uri="{FF2B5EF4-FFF2-40B4-BE49-F238E27FC236}">
                <a16:creationId xmlns:a16="http://schemas.microsoft.com/office/drawing/2014/main" id="{37184194-E28D-C9D0-5222-9488D19BD91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EDD1620-5590-75E3-D786-BC2934583A2C}"/>
              </a:ext>
            </a:extLst>
          </p:cNvPr>
          <p:cNvSpPr>
            <a:spLocks noGrp="1"/>
          </p:cNvSpPr>
          <p:nvPr>
            <p:ph type="sldNum" sz="quarter" idx="12"/>
          </p:nvPr>
        </p:nvSpPr>
        <p:spPr/>
        <p:txBody>
          <a:bodyPr/>
          <a:lstStyle/>
          <a:p>
            <a:fld id="{5BE8A812-6D71-47C3-A07F-FBAE90889F3C}" type="slidenum">
              <a:rPr lang="en-AU" smtClean="0"/>
              <a:t>‹#›</a:t>
            </a:fld>
            <a:endParaRPr lang="en-AU"/>
          </a:p>
        </p:txBody>
      </p:sp>
    </p:spTree>
    <p:extLst>
      <p:ext uri="{BB962C8B-B14F-4D97-AF65-F5344CB8AC3E}">
        <p14:creationId xmlns:p14="http://schemas.microsoft.com/office/powerpoint/2010/main" val="2876361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E1D7E-588A-DDE7-98D8-658F6A54F1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098CCA21-79B8-6BA8-EEA9-456AB03458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A1A365E6-C678-3209-4315-F8D7150DFE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B3A2C7-52A8-88B4-1A31-25337719EA6E}"/>
              </a:ext>
            </a:extLst>
          </p:cNvPr>
          <p:cNvSpPr>
            <a:spLocks noGrp="1"/>
          </p:cNvSpPr>
          <p:nvPr>
            <p:ph type="dt" sz="half" idx="10"/>
          </p:nvPr>
        </p:nvSpPr>
        <p:spPr/>
        <p:txBody>
          <a:bodyPr/>
          <a:lstStyle/>
          <a:p>
            <a:fld id="{D8A6BD9D-C8B3-4949-9DB8-96CB415231B8}" type="datetimeFigureOut">
              <a:rPr lang="en-AU" smtClean="0"/>
              <a:t>30/05/2022</a:t>
            </a:fld>
            <a:endParaRPr lang="en-AU"/>
          </a:p>
        </p:txBody>
      </p:sp>
      <p:sp>
        <p:nvSpPr>
          <p:cNvPr id="6" name="Footer Placeholder 5">
            <a:extLst>
              <a:ext uri="{FF2B5EF4-FFF2-40B4-BE49-F238E27FC236}">
                <a16:creationId xmlns:a16="http://schemas.microsoft.com/office/drawing/2014/main" id="{130C60BE-7A92-D1C7-F654-1A5DA95F6D5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DDAB37A-1095-F58D-DF75-C26747916B80}"/>
              </a:ext>
            </a:extLst>
          </p:cNvPr>
          <p:cNvSpPr>
            <a:spLocks noGrp="1"/>
          </p:cNvSpPr>
          <p:nvPr>
            <p:ph type="sldNum" sz="quarter" idx="12"/>
          </p:nvPr>
        </p:nvSpPr>
        <p:spPr/>
        <p:txBody>
          <a:bodyPr/>
          <a:lstStyle/>
          <a:p>
            <a:fld id="{5BE8A812-6D71-47C3-A07F-FBAE90889F3C}" type="slidenum">
              <a:rPr lang="en-AU" smtClean="0"/>
              <a:t>‹#›</a:t>
            </a:fld>
            <a:endParaRPr lang="en-AU"/>
          </a:p>
        </p:txBody>
      </p:sp>
    </p:spTree>
    <p:extLst>
      <p:ext uri="{BB962C8B-B14F-4D97-AF65-F5344CB8AC3E}">
        <p14:creationId xmlns:p14="http://schemas.microsoft.com/office/powerpoint/2010/main" val="1491743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762EA5-F6F2-E811-0509-6BF1AF45A3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429B3D4-66AF-3D27-6717-8DFCEAF00E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17EC1EC-FF6A-D6BE-2766-474FD8066B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A6BD9D-C8B3-4949-9DB8-96CB415231B8}" type="datetimeFigureOut">
              <a:rPr lang="en-AU" smtClean="0"/>
              <a:t>30/05/2022</a:t>
            </a:fld>
            <a:endParaRPr lang="en-AU"/>
          </a:p>
        </p:txBody>
      </p:sp>
      <p:sp>
        <p:nvSpPr>
          <p:cNvPr id="5" name="Footer Placeholder 4">
            <a:extLst>
              <a:ext uri="{FF2B5EF4-FFF2-40B4-BE49-F238E27FC236}">
                <a16:creationId xmlns:a16="http://schemas.microsoft.com/office/drawing/2014/main" id="{3EA1A538-60CA-B41F-3F98-640134E518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1AB59075-2BB4-B190-2EAE-C444CBEBDD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E8A812-6D71-47C3-A07F-FBAE90889F3C}" type="slidenum">
              <a:rPr lang="en-AU" smtClean="0"/>
              <a:t>‹#›</a:t>
            </a:fld>
            <a:endParaRPr lang="en-AU"/>
          </a:p>
        </p:txBody>
      </p:sp>
    </p:spTree>
    <p:extLst>
      <p:ext uri="{BB962C8B-B14F-4D97-AF65-F5344CB8AC3E}">
        <p14:creationId xmlns:p14="http://schemas.microsoft.com/office/powerpoint/2010/main" val="3661049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5.xml"/><Relationship Id="rId7" Type="http://schemas.openxmlformats.org/officeDocument/2006/relationships/image" Target="../media/image4.svg"/><Relationship Id="rId2" Type="http://schemas.openxmlformats.org/officeDocument/2006/relationships/chart" Target="../charts/chart4.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svg"/><Relationship Id="rId2" Type="http://schemas.openxmlformats.org/officeDocument/2006/relationships/chart" Target="../charts/chart6.xml"/><Relationship Id="rId1" Type="http://schemas.openxmlformats.org/officeDocument/2006/relationships/slideLayout" Target="../slideLayouts/slideLayout4.xml"/><Relationship Id="rId6" Type="http://schemas.openxmlformats.org/officeDocument/2006/relationships/image" Target="../media/image7.png"/><Relationship Id="rId5" Type="http://schemas.openxmlformats.org/officeDocument/2006/relationships/chart" Target="../charts/chart7.xml"/><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5DBC226-09D8-6B5D-5E10-50FA1E9DB352}"/>
              </a:ext>
            </a:extLst>
          </p:cNvPr>
          <p:cNvSpPr>
            <a:spLocks noGrp="1"/>
          </p:cNvSpPr>
          <p:nvPr>
            <p:ph type="title"/>
          </p:nvPr>
        </p:nvSpPr>
        <p:spPr>
          <a:xfrm>
            <a:off x="375528" y="239891"/>
            <a:ext cx="11198976" cy="826805"/>
          </a:xfrm>
        </p:spPr>
        <p:txBody>
          <a:bodyPr>
            <a:normAutofit fontScale="90000"/>
          </a:bodyPr>
          <a:lstStyle/>
          <a:p>
            <a:r>
              <a:rPr lang="en-AU" sz="3200" b="1" kern="0" dirty="0">
                <a:solidFill>
                  <a:schemeClr val="accent1"/>
                </a:solidFill>
                <a:effectLst/>
                <a:latin typeface="Fira Sans" panose="020B0503050000020004" pitchFamily="34" charset="0"/>
                <a:ea typeface="Fira Sans" panose="020B0503050000020004" pitchFamily="34" charset="0"/>
                <a:cs typeface="Times New Roman" panose="02020603050405020304" pitchFamily="18" charset="0"/>
              </a:rPr>
              <a:t>Australia and New Zealand Emergency Medicine Specialist and Trainee Demographics and Workforce Profiles</a:t>
            </a:r>
            <a:endParaRPr lang="en-AU" sz="6000" dirty="0">
              <a:solidFill>
                <a:schemeClr val="accent1"/>
              </a:solidFill>
            </a:endParaRPr>
          </a:p>
        </p:txBody>
      </p:sp>
      <p:sp>
        <p:nvSpPr>
          <p:cNvPr id="19" name="Rectangle 11">
            <a:extLst>
              <a:ext uri="{FF2B5EF4-FFF2-40B4-BE49-F238E27FC236}">
                <a16:creationId xmlns:a16="http://schemas.microsoft.com/office/drawing/2014/main" id="{E5F7BCB4-6F20-487D-0DCC-50188C4ED75C}"/>
              </a:ext>
            </a:extLst>
          </p:cNvPr>
          <p:cNvSpPr>
            <a:spLocks noChangeArrowheads="1"/>
          </p:cNvSpPr>
          <p:nvPr/>
        </p:nvSpPr>
        <p:spPr bwMode="auto">
          <a:xfrm>
            <a:off x="0" y="2438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43" name="TextBox 42">
            <a:extLst>
              <a:ext uri="{FF2B5EF4-FFF2-40B4-BE49-F238E27FC236}">
                <a16:creationId xmlns:a16="http://schemas.microsoft.com/office/drawing/2014/main" id="{8646186F-CA17-2BDE-6A5D-9212A4B3EEED}"/>
              </a:ext>
            </a:extLst>
          </p:cNvPr>
          <p:cNvSpPr txBox="1"/>
          <p:nvPr/>
        </p:nvSpPr>
        <p:spPr>
          <a:xfrm>
            <a:off x="6926706" y="1371383"/>
            <a:ext cx="4443348" cy="1600438"/>
          </a:xfrm>
          <a:prstGeom prst="rect">
            <a:avLst/>
          </a:prstGeom>
          <a:noFill/>
        </p:spPr>
        <p:txBody>
          <a:bodyPr wrap="square" rtlCol="0">
            <a:spAutoFit/>
          </a:bodyPr>
          <a:lstStyle/>
          <a:p>
            <a:r>
              <a:rPr lang="en-AU" sz="1600" spc="-1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From</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a:t>
            </a:r>
            <a:r>
              <a:rPr lang="en-AU" sz="1600" spc="-5"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2015-2021,</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a:t>
            </a:r>
            <a:r>
              <a:rPr lang="en-AU" sz="1600" spc="-5"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there</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has been a </a:t>
            </a:r>
            <a:r>
              <a:rPr lang="en-AU" sz="1600" spc="-15" dirty="0">
                <a:solidFill>
                  <a:schemeClr val="accent4">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50%</a:t>
            </a:r>
            <a:r>
              <a:rPr lang="en-AU" sz="1600" dirty="0">
                <a:solidFill>
                  <a:schemeClr val="accent4">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 </a:t>
            </a:r>
            <a:r>
              <a:rPr lang="en-AU" sz="1600" spc="-5" dirty="0">
                <a:solidFill>
                  <a:schemeClr val="accent4">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increase</a:t>
            </a:r>
            <a:r>
              <a:rPr lang="en-AU" sz="1600" dirty="0">
                <a:solidFill>
                  <a:schemeClr val="accent4">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 </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in the </a:t>
            </a:r>
            <a:r>
              <a:rPr lang="en-AU" sz="1600" spc="-5"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percentage</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of </a:t>
            </a:r>
            <a:r>
              <a:rPr lang="en-AU" sz="1600" b="1" spc="-15" dirty="0">
                <a:solidFill>
                  <a:schemeClr val="accent4">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EM specialists</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a:t>
            </a:r>
            <a:r>
              <a:rPr lang="en-AU" sz="1600" spc="-5"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working</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at a </a:t>
            </a:r>
            <a:r>
              <a:rPr lang="en-AU" sz="1600" spc="-5"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rural</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or </a:t>
            </a:r>
            <a:r>
              <a:rPr lang="en-AU" sz="1600" spc="-5"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regional</a:t>
            </a:r>
            <a:r>
              <a:rPr lang="en-AU" sz="1600" spc="185"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a:t>
            </a:r>
            <a:r>
              <a:rPr lang="en-AU" sz="1600" spc="-5"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location</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in at their primary </a:t>
            </a:r>
            <a:r>
              <a:rPr lang="en-AU" sz="1600" spc="-5"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workplace,</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a:t>
            </a:r>
            <a:r>
              <a:rPr lang="en-AU" sz="1600" spc="-5"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compared</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with a </a:t>
            </a:r>
            <a:r>
              <a:rPr lang="en-AU" sz="1600" dirty="0">
                <a:solidFill>
                  <a:schemeClr val="accent5">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19% </a:t>
            </a:r>
            <a:r>
              <a:rPr lang="en-AU" sz="1600" spc="-5" dirty="0">
                <a:solidFill>
                  <a:schemeClr val="accent5">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increase</a:t>
            </a:r>
            <a:r>
              <a:rPr lang="en-AU" sz="1600" dirty="0">
                <a:solidFill>
                  <a:schemeClr val="accent5">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 </a:t>
            </a:r>
            <a:r>
              <a:rPr lang="en-AU" sz="1600" spc="-5"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for</a:t>
            </a:r>
            <a:r>
              <a:rPr lang="en-AU" sz="1600" dirty="0">
                <a:solidFill>
                  <a:srgbClr val="231F20"/>
                </a:solidFill>
                <a:effectLst/>
                <a:latin typeface="Fira Sans Light" panose="020B0403050000020004" pitchFamily="34" charset="0"/>
                <a:ea typeface="Times New Roman" panose="02020603050405020304" pitchFamily="18" charset="0"/>
                <a:cs typeface="Fira Sans Light" panose="020B0403050000020004" pitchFamily="34" charset="0"/>
              </a:rPr>
              <a:t> </a:t>
            </a:r>
            <a:r>
              <a:rPr lang="en-AU" sz="1600" b="1" spc="-5" dirty="0">
                <a:solidFill>
                  <a:schemeClr val="accent5">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Advanced</a:t>
            </a:r>
            <a:r>
              <a:rPr lang="en-AU" sz="1600" b="1" dirty="0">
                <a:solidFill>
                  <a:schemeClr val="accent5">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 </a:t>
            </a:r>
            <a:r>
              <a:rPr lang="en-AU" sz="1600" b="1" spc="-20" dirty="0">
                <a:solidFill>
                  <a:schemeClr val="accent5">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EM</a:t>
            </a:r>
            <a:r>
              <a:rPr lang="en-AU" sz="1600" b="1" dirty="0">
                <a:solidFill>
                  <a:schemeClr val="accent5">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 </a:t>
            </a:r>
            <a:r>
              <a:rPr lang="en-AU" sz="1600" b="1" spc="-5" dirty="0">
                <a:solidFill>
                  <a:schemeClr val="accent5">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rPr>
              <a:t>trainees.</a:t>
            </a:r>
            <a:endParaRPr lang="en-AU" sz="1600" b="1" dirty="0">
              <a:solidFill>
                <a:schemeClr val="accent5">
                  <a:lumMod val="75000"/>
                </a:schemeClr>
              </a:solidFill>
              <a:effectLst/>
              <a:latin typeface="Fira Sans Light" panose="020B0403050000020004" pitchFamily="34" charset="0"/>
              <a:ea typeface="Times New Roman" panose="02020603050405020304" pitchFamily="18" charset="0"/>
              <a:cs typeface="Fira Sans Light" panose="020B0403050000020004" pitchFamily="34" charset="0"/>
            </a:endParaRPr>
          </a:p>
          <a:p>
            <a:endParaRPr lang="en-AU" dirty="0"/>
          </a:p>
        </p:txBody>
      </p:sp>
      <p:cxnSp>
        <p:nvCxnSpPr>
          <p:cNvPr id="44" name="Straight Connector 43">
            <a:extLst>
              <a:ext uri="{FF2B5EF4-FFF2-40B4-BE49-F238E27FC236}">
                <a16:creationId xmlns:a16="http://schemas.microsoft.com/office/drawing/2014/main" id="{399ABE72-972A-171A-BBB3-E0921D04F2DD}"/>
              </a:ext>
            </a:extLst>
          </p:cNvPr>
          <p:cNvCxnSpPr/>
          <p:nvPr/>
        </p:nvCxnSpPr>
        <p:spPr>
          <a:xfrm>
            <a:off x="432897" y="4141012"/>
            <a:ext cx="582487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8EB806C5-C966-67CC-5DD7-DB06910B70B5}"/>
              </a:ext>
            </a:extLst>
          </p:cNvPr>
          <p:cNvCxnSpPr/>
          <p:nvPr/>
        </p:nvCxnSpPr>
        <p:spPr>
          <a:xfrm>
            <a:off x="424657" y="5960688"/>
            <a:ext cx="582487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46" name="Group 21">
            <a:extLst>
              <a:ext uri="{FF2B5EF4-FFF2-40B4-BE49-F238E27FC236}">
                <a16:creationId xmlns:a16="http://schemas.microsoft.com/office/drawing/2014/main" id="{E0DDB9E2-6CFA-EA90-089E-4FDAD5F73B66}"/>
              </a:ext>
            </a:extLst>
          </p:cNvPr>
          <p:cNvGrpSpPr>
            <a:grpSpLocks/>
          </p:cNvGrpSpPr>
          <p:nvPr/>
        </p:nvGrpSpPr>
        <p:grpSpPr bwMode="auto">
          <a:xfrm>
            <a:off x="748908" y="4545830"/>
            <a:ext cx="368300" cy="654464"/>
            <a:chOff x="4784" y="-131"/>
            <a:chExt cx="580" cy="786"/>
          </a:xfrm>
        </p:grpSpPr>
        <p:sp>
          <p:nvSpPr>
            <p:cNvPr id="47" name="Freeform 22">
              <a:extLst>
                <a:ext uri="{FF2B5EF4-FFF2-40B4-BE49-F238E27FC236}">
                  <a16:creationId xmlns:a16="http://schemas.microsoft.com/office/drawing/2014/main" id="{8B6C78BC-1B32-B8C2-1D98-ADBD8CF7A384}"/>
                </a:ext>
              </a:extLst>
            </p:cNvPr>
            <p:cNvSpPr>
              <a:spLocks/>
            </p:cNvSpPr>
            <p:nvPr/>
          </p:nvSpPr>
          <p:spPr bwMode="auto">
            <a:xfrm>
              <a:off x="4804" y="265"/>
              <a:ext cx="540" cy="370"/>
            </a:xfrm>
            <a:custGeom>
              <a:avLst/>
              <a:gdLst>
                <a:gd name="T0" fmla="*/ 336 w 540"/>
                <a:gd name="T1" fmla="*/ 9 h 370"/>
                <a:gd name="T2" fmla="*/ 367 w 540"/>
                <a:gd name="T3" fmla="*/ 5 h 370"/>
                <a:gd name="T4" fmla="*/ 394 w 540"/>
                <a:gd name="T5" fmla="*/ 2 h 370"/>
                <a:gd name="T6" fmla="*/ 418 w 540"/>
                <a:gd name="T7" fmla="*/ 0 h 370"/>
                <a:gd name="T8" fmla="*/ 438 w 540"/>
                <a:gd name="T9" fmla="*/ 0 h 370"/>
                <a:gd name="T10" fmla="*/ 455 w 540"/>
                <a:gd name="T11" fmla="*/ 1 h 370"/>
                <a:gd name="T12" fmla="*/ 470 w 540"/>
                <a:gd name="T13" fmla="*/ 4 h 370"/>
                <a:gd name="T14" fmla="*/ 482 w 540"/>
                <a:gd name="T15" fmla="*/ 10 h 370"/>
                <a:gd name="T16" fmla="*/ 492 w 540"/>
                <a:gd name="T17" fmla="*/ 19 h 370"/>
                <a:gd name="T18" fmla="*/ 501 w 540"/>
                <a:gd name="T19" fmla="*/ 30 h 370"/>
                <a:gd name="T20" fmla="*/ 508 w 540"/>
                <a:gd name="T21" fmla="*/ 45 h 370"/>
                <a:gd name="T22" fmla="*/ 514 w 540"/>
                <a:gd name="T23" fmla="*/ 64 h 370"/>
                <a:gd name="T24" fmla="*/ 520 w 540"/>
                <a:gd name="T25" fmla="*/ 87 h 370"/>
                <a:gd name="T26" fmla="*/ 526 w 540"/>
                <a:gd name="T27" fmla="*/ 113 h 370"/>
                <a:gd name="T28" fmla="*/ 531 w 540"/>
                <a:gd name="T29" fmla="*/ 145 h 370"/>
                <a:gd name="T30" fmla="*/ 537 w 540"/>
                <a:gd name="T31" fmla="*/ 181 h 370"/>
                <a:gd name="T32" fmla="*/ 539 w 540"/>
                <a:gd name="T33" fmla="*/ 369 h 370"/>
                <a:gd name="T34" fmla="*/ 0 w 540"/>
                <a:gd name="T35" fmla="*/ 369 h 370"/>
                <a:gd name="T36" fmla="*/ 0 w 540"/>
                <a:gd name="T37" fmla="*/ 195 h 370"/>
                <a:gd name="T38" fmla="*/ 4 w 540"/>
                <a:gd name="T39" fmla="*/ 156 h 370"/>
                <a:gd name="T40" fmla="*/ 8 w 540"/>
                <a:gd name="T41" fmla="*/ 123 h 370"/>
                <a:gd name="T42" fmla="*/ 13 w 540"/>
                <a:gd name="T43" fmla="*/ 95 h 370"/>
                <a:gd name="T44" fmla="*/ 18 w 540"/>
                <a:gd name="T45" fmla="*/ 72 h 370"/>
                <a:gd name="T46" fmla="*/ 25 w 540"/>
                <a:gd name="T47" fmla="*/ 53 h 370"/>
                <a:gd name="T48" fmla="*/ 33 w 540"/>
                <a:gd name="T49" fmla="*/ 38 h 370"/>
                <a:gd name="T50" fmla="*/ 43 w 540"/>
                <a:gd name="T51" fmla="*/ 27 h 370"/>
                <a:gd name="T52" fmla="*/ 56 w 540"/>
                <a:gd name="T53" fmla="*/ 19 h 370"/>
                <a:gd name="T54" fmla="*/ 71 w 540"/>
                <a:gd name="T55" fmla="*/ 13 h 370"/>
                <a:gd name="T56" fmla="*/ 91 w 540"/>
                <a:gd name="T57" fmla="*/ 9 h 370"/>
                <a:gd name="T58" fmla="*/ 114 w 540"/>
                <a:gd name="T59" fmla="*/ 7 h 370"/>
                <a:gd name="T60" fmla="*/ 142 w 540"/>
                <a:gd name="T61" fmla="*/ 6 h 370"/>
                <a:gd name="T62" fmla="*/ 175 w 540"/>
                <a:gd name="T63" fmla="*/ 6 h 370"/>
                <a:gd name="T64" fmla="*/ 199 w 540"/>
                <a:gd name="T65" fmla="*/ 19 h 370"/>
                <a:gd name="T66" fmla="*/ 216 w 540"/>
                <a:gd name="T67" fmla="*/ 27 h 370"/>
                <a:gd name="T68" fmla="*/ 231 w 540"/>
                <a:gd name="T69" fmla="*/ 30 h 370"/>
                <a:gd name="T70" fmla="*/ 248 w 540"/>
                <a:gd name="T71" fmla="*/ 32 h 370"/>
                <a:gd name="T72" fmla="*/ 284 w 540"/>
                <a:gd name="T73" fmla="*/ 29 h 370"/>
                <a:gd name="T74" fmla="*/ 310 w 540"/>
                <a:gd name="T75" fmla="*/ 23 h 370"/>
                <a:gd name="T76" fmla="*/ 327 w 540"/>
                <a:gd name="T77" fmla="*/ 15 h 370"/>
                <a:gd name="T78" fmla="*/ 335 w 540"/>
                <a:gd name="T79" fmla="*/ 10 h 370"/>
                <a:gd name="T80" fmla="*/ 336 w 540"/>
                <a:gd name="T81" fmla="*/ 9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40" h="370">
                  <a:moveTo>
                    <a:pt x="336" y="9"/>
                  </a:moveTo>
                  <a:lnTo>
                    <a:pt x="367" y="5"/>
                  </a:lnTo>
                  <a:lnTo>
                    <a:pt x="394" y="2"/>
                  </a:lnTo>
                  <a:lnTo>
                    <a:pt x="418" y="0"/>
                  </a:lnTo>
                  <a:lnTo>
                    <a:pt x="438" y="0"/>
                  </a:lnTo>
                  <a:lnTo>
                    <a:pt x="455" y="1"/>
                  </a:lnTo>
                  <a:lnTo>
                    <a:pt x="470" y="4"/>
                  </a:lnTo>
                  <a:lnTo>
                    <a:pt x="482" y="10"/>
                  </a:lnTo>
                  <a:lnTo>
                    <a:pt x="492" y="19"/>
                  </a:lnTo>
                  <a:lnTo>
                    <a:pt x="501" y="30"/>
                  </a:lnTo>
                  <a:lnTo>
                    <a:pt x="508" y="45"/>
                  </a:lnTo>
                  <a:lnTo>
                    <a:pt x="514" y="64"/>
                  </a:lnTo>
                  <a:lnTo>
                    <a:pt x="520" y="87"/>
                  </a:lnTo>
                  <a:lnTo>
                    <a:pt x="526" y="113"/>
                  </a:lnTo>
                  <a:lnTo>
                    <a:pt x="531" y="145"/>
                  </a:lnTo>
                  <a:lnTo>
                    <a:pt x="537" y="181"/>
                  </a:lnTo>
                  <a:lnTo>
                    <a:pt x="539" y="369"/>
                  </a:lnTo>
                  <a:lnTo>
                    <a:pt x="0" y="369"/>
                  </a:lnTo>
                  <a:lnTo>
                    <a:pt x="0" y="195"/>
                  </a:lnTo>
                  <a:lnTo>
                    <a:pt x="4" y="156"/>
                  </a:lnTo>
                  <a:lnTo>
                    <a:pt x="8" y="123"/>
                  </a:lnTo>
                  <a:lnTo>
                    <a:pt x="13" y="95"/>
                  </a:lnTo>
                  <a:lnTo>
                    <a:pt x="18" y="72"/>
                  </a:lnTo>
                  <a:lnTo>
                    <a:pt x="25" y="53"/>
                  </a:lnTo>
                  <a:lnTo>
                    <a:pt x="33" y="38"/>
                  </a:lnTo>
                  <a:lnTo>
                    <a:pt x="43" y="27"/>
                  </a:lnTo>
                  <a:lnTo>
                    <a:pt x="56" y="19"/>
                  </a:lnTo>
                  <a:lnTo>
                    <a:pt x="71" y="13"/>
                  </a:lnTo>
                  <a:lnTo>
                    <a:pt x="91" y="9"/>
                  </a:lnTo>
                  <a:lnTo>
                    <a:pt x="114" y="7"/>
                  </a:lnTo>
                  <a:lnTo>
                    <a:pt x="142" y="6"/>
                  </a:lnTo>
                  <a:lnTo>
                    <a:pt x="175" y="6"/>
                  </a:lnTo>
                  <a:lnTo>
                    <a:pt x="199" y="19"/>
                  </a:lnTo>
                  <a:lnTo>
                    <a:pt x="216" y="27"/>
                  </a:lnTo>
                  <a:lnTo>
                    <a:pt x="231" y="30"/>
                  </a:lnTo>
                  <a:lnTo>
                    <a:pt x="248" y="32"/>
                  </a:lnTo>
                  <a:lnTo>
                    <a:pt x="284" y="29"/>
                  </a:lnTo>
                  <a:lnTo>
                    <a:pt x="310" y="23"/>
                  </a:lnTo>
                  <a:lnTo>
                    <a:pt x="327" y="15"/>
                  </a:lnTo>
                  <a:lnTo>
                    <a:pt x="335" y="10"/>
                  </a:lnTo>
                  <a:lnTo>
                    <a:pt x="336" y="9"/>
                  </a:lnTo>
                  <a:close/>
                </a:path>
              </a:pathLst>
            </a:custGeom>
            <a:noFill/>
            <a:ln w="25400">
              <a:solidFill>
                <a:srgbClr val="85D0CD"/>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48" name="Freeform 23">
              <a:extLst>
                <a:ext uri="{FF2B5EF4-FFF2-40B4-BE49-F238E27FC236}">
                  <a16:creationId xmlns:a16="http://schemas.microsoft.com/office/drawing/2014/main" id="{75ED329F-0EB0-C8C3-90BF-BBEFB44D3F8D}"/>
                </a:ext>
              </a:extLst>
            </p:cNvPr>
            <p:cNvSpPr>
              <a:spLocks/>
            </p:cNvSpPr>
            <p:nvPr/>
          </p:nvSpPr>
          <p:spPr bwMode="auto">
            <a:xfrm>
              <a:off x="5169" y="396"/>
              <a:ext cx="96" cy="132"/>
            </a:xfrm>
            <a:custGeom>
              <a:avLst/>
              <a:gdLst>
                <a:gd name="T0" fmla="*/ 0 w 96"/>
                <a:gd name="T1" fmla="*/ 131 h 132"/>
                <a:gd name="T2" fmla="*/ 0 w 96"/>
                <a:gd name="T3" fmla="*/ 47 h 132"/>
                <a:gd name="T4" fmla="*/ 1 w 96"/>
                <a:gd name="T5" fmla="*/ 16 h 132"/>
                <a:gd name="T6" fmla="*/ 9 w 96"/>
                <a:gd name="T7" fmla="*/ 3 h 132"/>
                <a:gd name="T8" fmla="*/ 33 w 96"/>
                <a:gd name="T9" fmla="*/ 0 h 132"/>
                <a:gd name="T10" fmla="*/ 68 w 96"/>
                <a:gd name="T11" fmla="*/ 5 h 132"/>
                <a:gd name="T12" fmla="*/ 87 w 96"/>
                <a:gd name="T13" fmla="*/ 18 h 132"/>
                <a:gd name="T14" fmla="*/ 94 w 96"/>
                <a:gd name="T15" fmla="*/ 35 h 132"/>
                <a:gd name="T16" fmla="*/ 95 w 96"/>
                <a:gd name="T17" fmla="*/ 51 h 132"/>
                <a:gd name="T18" fmla="*/ 95 w 96"/>
                <a:gd name="T19" fmla="*/ 72 h 132"/>
                <a:gd name="T20" fmla="*/ 94 w 96"/>
                <a:gd name="T21" fmla="*/ 98 h 132"/>
                <a:gd name="T22" fmla="*/ 94 w 96"/>
                <a:gd name="T23" fmla="*/ 121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6" h="132">
                  <a:moveTo>
                    <a:pt x="0" y="131"/>
                  </a:moveTo>
                  <a:lnTo>
                    <a:pt x="0" y="47"/>
                  </a:lnTo>
                  <a:lnTo>
                    <a:pt x="1" y="16"/>
                  </a:lnTo>
                  <a:lnTo>
                    <a:pt x="9" y="3"/>
                  </a:lnTo>
                  <a:lnTo>
                    <a:pt x="33" y="0"/>
                  </a:lnTo>
                  <a:lnTo>
                    <a:pt x="68" y="5"/>
                  </a:lnTo>
                  <a:lnTo>
                    <a:pt x="87" y="18"/>
                  </a:lnTo>
                  <a:lnTo>
                    <a:pt x="94" y="35"/>
                  </a:lnTo>
                  <a:lnTo>
                    <a:pt x="95" y="51"/>
                  </a:lnTo>
                  <a:lnTo>
                    <a:pt x="95" y="72"/>
                  </a:lnTo>
                  <a:lnTo>
                    <a:pt x="94" y="98"/>
                  </a:lnTo>
                  <a:lnTo>
                    <a:pt x="94" y="121"/>
                  </a:lnTo>
                </a:path>
              </a:pathLst>
            </a:custGeom>
            <a:noFill/>
            <a:ln w="25400">
              <a:solidFill>
                <a:srgbClr val="0097A5"/>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49" name="Freeform 24">
              <a:extLst>
                <a:ext uri="{FF2B5EF4-FFF2-40B4-BE49-F238E27FC236}">
                  <a16:creationId xmlns:a16="http://schemas.microsoft.com/office/drawing/2014/main" id="{FE3E79CE-E5CB-11C1-950F-BE4C177943DE}"/>
                </a:ext>
              </a:extLst>
            </p:cNvPr>
            <p:cNvSpPr>
              <a:spLocks/>
            </p:cNvSpPr>
            <p:nvPr/>
          </p:nvSpPr>
          <p:spPr bwMode="auto">
            <a:xfrm>
              <a:off x="5174" y="281"/>
              <a:ext cx="42" cy="115"/>
            </a:xfrm>
            <a:custGeom>
              <a:avLst/>
              <a:gdLst>
                <a:gd name="T0" fmla="*/ 41 w 42"/>
                <a:gd name="T1" fmla="*/ 114 h 115"/>
                <a:gd name="T2" fmla="*/ 38 w 42"/>
                <a:gd name="T3" fmla="*/ 78 h 115"/>
                <a:gd name="T4" fmla="*/ 34 w 42"/>
                <a:gd name="T5" fmla="*/ 52 h 115"/>
                <a:gd name="T6" fmla="*/ 30 w 42"/>
                <a:gd name="T7" fmla="*/ 33 h 115"/>
                <a:gd name="T8" fmla="*/ 23 w 42"/>
                <a:gd name="T9" fmla="*/ 20 h 115"/>
                <a:gd name="T10" fmla="*/ 13 w 42"/>
                <a:gd name="T11" fmla="*/ 9 h 115"/>
                <a:gd name="T12" fmla="*/ 0 w 42"/>
                <a:gd name="T13" fmla="*/ 0 h 115"/>
              </a:gdLst>
              <a:ahLst/>
              <a:cxnLst>
                <a:cxn ang="0">
                  <a:pos x="T0" y="T1"/>
                </a:cxn>
                <a:cxn ang="0">
                  <a:pos x="T2" y="T3"/>
                </a:cxn>
                <a:cxn ang="0">
                  <a:pos x="T4" y="T5"/>
                </a:cxn>
                <a:cxn ang="0">
                  <a:pos x="T6" y="T7"/>
                </a:cxn>
                <a:cxn ang="0">
                  <a:pos x="T8" y="T9"/>
                </a:cxn>
                <a:cxn ang="0">
                  <a:pos x="T10" y="T11"/>
                </a:cxn>
                <a:cxn ang="0">
                  <a:pos x="T12" y="T13"/>
                </a:cxn>
              </a:cxnLst>
              <a:rect l="0" t="0" r="r" b="b"/>
              <a:pathLst>
                <a:path w="42" h="115">
                  <a:moveTo>
                    <a:pt x="41" y="114"/>
                  </a:moveTo>
                  <a:lnTo>
                    <a:pt x="38" y="78"/>
                  </a:lnTo>
                  <a:lnTo>
                    <a:pt x="34" y="52"/>
                  </a:lnTo>
                  <a:lnTo>
                    <a:pt x="30" y="33"/>
                  </a:lnTo>
                  <a:lnTo>
                    <a:pt x="23" y="20"/>
                  </a:lnTo>
                  <a:lnTo>
                    <a:pt x="13" y="9"/>
                  </a:lnTo>
                  <a:lnTo>
                    <a:pt x="0" y="0"/>
                  </a:lnTo>
                </a:path>
              </a:pathLst>
            </a:custGeom>
            <a:noFill/>
            <a:ln w="25400">
              <a:solidFill>
                <a:srgbClr val="0097A5"/>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50" name="Freeform 25">
              <a:extLst>
                <a:ext uri="{FF2B5EF4-FFF2-40B4-BE49-F238E27FC236}">
                  <a16:creationId xmlns:a16="http://schemas.microsoft.com/office/drawing/2014/main" id="{79665A40-E708-9384-1959-A3AEC5ACD033}"/>
                </a:ext>
              </a:extLst>
            </p:cNvPr>
            <p:cNvSpPr>
              <a:spLocks/>
            </p:cNvSpPr>
            <p:nvPr/>
          </p:nvSpPr>
          <p:spPr bwMode="auto">
            <a:xfrm>
              <a:off x="4925" y="281"/>
              <a:ext cx="44" cy="115"/>
            </a:xfrm>
            <a:custGeom>
              <a:avLst/>
              <a:gdLst>
                <a:gd name="T0" fmla="*/ 0 w 44"/>
                <a:gd name="T1" fmla="*/ 114 h 115"/>
                <a:gd name="T2" fmla="*/ 3 w 44"/>
                <a:gd name="T3" fmla="*/ 78 h 115"/>
                <a:gd name="T4" fmla="*/ 7 w 44"/>
                <a:gd name="T5" fmla="*/ 52 h 115"/>
                <a:gd name="T6" fmla="*/ 12 w 44"/>
                <a:gd name="T7" fmla="*/ 33 h 115"/>
                <a:gd name="T8" fmla="*/ 19 w 44"/>
                <a:gd name="T9" fmla="*/ 20 h 115"/>
                <a:gd name="T10" fmla="*/ 28 w 44"/>
                <a:gd name="T11" fmla="*/ 9 h 115"/>
                <a:gd name="T12" fmla="*/ 43 w 44"/>
                <a:gd name="T13" fmla="*/ 0 h 115"/>
              </a:gdLst>
              <a:ahLst/>
              <a:cxnLst>
                <a:cxn ang="0">
                  <a:pos x="T0" y="T1"/>
                </a:cxn>
                <a:cxn ang="0">
                  <a:pos x="T2" y="T3"/>
                </a:cxn>
                <a:cxn ang="0">
                  <a:pos x="T4" y="T5"/>
                </a:cxn>
                <a:cxn ang="0">
                  <a:pos x="T6" y="T7"/>
                </a:cxn>
                <a:cxn ang="0">
                  <a:pos x="T8" y="T9"/>
                </a:cxn>
                <a:cxn ang="0">
                  <a:pos x="T10" y="T11"/>
                </a:cxn>
                <a:cxn ang="0">
                  <a:pos x="T12" y="T13"/>
                </a:cxn>
              </a:cxnLst>
              <a:rect l="0" t="0" r="r" b="b"/>
              <a:pathLst>
                <a:path w="44" h="115">
                  <a:moveTo>
                    <a:pt x="0" y="114"/>
                  </a:moveTo>
                  <a:lnTo>
                    <a:pt x="3" y="78"/>
                  </a:lnTo>
                  <a:lnTo>
                    <a:pt x="7" y="52"/>
                  </a:lnTo>
                  <a:lnTo>
                    <a:pt x="12" y="33"/>
                  </a:lnTo>
                  <a:lnTo>
                    <a:pt x="19" y="20"/>
                  </a:lnTo>
                  <a:lnTo>
                    <a:pt x="28" y="9"/>
                  </a:lnTo>
                  <a:lnTo>
                    <a:pt x="43" y="0"/>
                  </a:lnTo>
                </a:path>
              </a:pathLst>
            </a:custGeom>
            <a:noFill/>
            <a:ln w="25400">
              <a:solidFill>
                <a:srgbClr val="0097A5"/>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51" name="Freeform 26">
              <a:extLst>
                <a:ext uri="{FF2B5EF4-FFF2-40B4-BE49-F238E27FC236}">
                  <a16:creationId xmlns:a16="http://schemas.microsoft.com/office/drawing/2014/main" id="{C88B1EAC-1146-6D8B-8883-F3B127CEE19A}"/>
                </a:ext>
              </a:extLst>
            </p:cNvPr>
            <p:cNvSpPr>
              <a:spLocks/>
            </p:cNvSpPr>
            <p:nvPr/>
          </p:nvSpPr>
          <p:spPr bwMode="auto">
            <a:xfrm>
              <a:off x="4899" y="390"/>
              <a:ext cx="45" cy="39"/>
            </a:xfrm>
            <a:custGeom>
              <a:avLst/>
              <a:gdLst>
                <a:gd name="T0" fmla="*/ 44 w 45"/>
                <a:gd name="T1" fmla="*/ 19 h 39"/>
                <a:gd name="T2" fmla="*/ 44 w 45"/>
                <a:gd name="T3" fmla="*/ 29 h 39"/>
                <a:gd name="T4" fmla="*/ 34 w 45"/>
                <a:gd name="T5" fmla="*/ 38 h 39"/>
                <a:gd name="T6" fmla="*/ 22 w 45"/>
                <a:gd name="T7" fmla="*/ 38 h 39"/>
                <a:gd name="T8" fmla="*/ 9 w 45"/>
                <a:gd name="T9" fmla="*/ 38 h 39"/>
                <a:gd name="T10" fmla="*/ 0 w 45"/>
                <a:gd name="T11" fmla="*/ 29 h 39"/>
                <a:gd name="T12" fmla="*/ 0 w 45"/>
                <a:gd name="T13" fmla="*/ 19 h 39"/>
                <a:gd name="T14" fmla="*/ 0 w 45"/>
                <a:gd name="T15" fmla="*/ 8 h 39"/>
                <a:gd name="T16" fmla="*/ 9 w 45"/>
                <a:gd name="T17" fmla="*/ 0 h 39"/>
                <a:gd name="T18" fmla="*/ 22 w 45"/>
                <a:gd name="T19" fmla="*/ 0 h 39"/>
                <a:gd name="T20" fmla="*/ 34 w 45"/>
                <a:gd name="T21" fmla="*/ 0 h 39"/>
                <a:gd name="T22" fmla="*/ 44 w 45"/>
                <a:gd name="T23" fmla="*/ 8 h 39"/>
                <a:gd name="T24" fmla="*/ 44 w 45"/>
                <a:gd name="T25" fmla="*/ 1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 h="39">
                  <a:moveTo>
                    <a:pt x="44" y="19"/>
                  </a:moveTo>
                  <a:lnTo>
                    <a:pt x="44" y="29"/>
                  </a:lnTo>
                  <a:lnTo>
                    <a:pt x="34" y="38"/>
                  </a:lnTo>
                  <a:lnTo>
                    <a:pt x="22" y="38"/>
                  </a:lnTo>
                  <a:lnTo>
                    <a:pt x="9" y="38"/>
                  </a:lnTo>
                  <a:lnTo>
                    <a:pt x="0" y="29"/>
                  </a:lnTo>
                  <a:lnTo>
                    <a:pt x="0" y="19"/>
                  </a:lnTo>
                  <a:lnTo>
                    <a:pt x="0" y="8"/>
                  </a:lnTo>
                  <a:lnTo>
                    <a:pt x="9" y="0"/>
                  </a:lnTo>
                  <a:lnTo>
                    <a:pt x="22" y="0"/>
                  </a:lnTo>
                  <a:lnTo>
                    <a:pt x="34" y="0"/>
                  </a:lnTo>
                  <a:lnTo>
                    <a:pt x="44" y="8"/>
                  </a:lnTo>
                  <a:lnTo>
                    <a:pt x="44" y="19"/>
                  </a:lnTo>
                  <a:close/>
                </a:path>
              </a:pathLst>
            </a:custGeom>
            <a:noFill/>
            <a:ln w="25400">
              <a:solidFill>
                <a:srgbClr val="0097A5"/>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52" name="Freeform 27">
              <a:extLst>
                <a:ext uri="{FF2B5EF4-FFF2-40B4-BE49-F238E27FC236}">
                  <a16:creationId xmlns:a16="http://schemas.microsoft.com/office/drawing/2014/main" id="{B31E4085-8F5C-978E-2413-CC53B9D82446}"/>
                </a:ext>
              </a:extLst>
            </p:cNvPr>
            <p:cNvSpPr>
              <a:spLocks/>
            </p:cNvSpPr>
            <p:nvPr/>
          </p:nvSpPr>
          <p:spPr bwMode="auto">
            <a:xfrm>
              <a:off x="4859" y="-111"/>
              <a:ext cx="446" cy="393"/>
            </a:xfrm>
            <a:custGeom>
              <a:avLst/>
              <a:gdLst>
                <a:gd name="T0" fmla="*/ 41 w 446"/>
                <a:gd name="T1" fmla="*/ 383 h 393"/>
                <a:gd name="T2" fmla="*/ 31 w 446"/>
                <a:gd name="T3" fmla="*/ 367 h 393"/>
                <a:gd name="T4" fmla="*/ 22 w 446"/>
                <a:gd name="T5" fmla="*/ 349 h 393"/>
                <a:gd name="T6" fmla="*/ 15 w 446"/>
                <a:gd name="T7" fmla="*/ 331 h 393"/>
                <a:gd name="T8" fmla="*/ 8 w 446"/>
                <a:gd name="T9" fmla="*/ 311 h 393"/>
                <a:gd name="T10" fmla="*/ 4 w 446"/>
                <a:gd name="T11" fmla="*/ 291 h 393"/>
                <a:gd name="T12" fmla="*/ 1 w 446"/>
                <a:gd name="T13" fmla="*/ 271 h 393"/>
                <a:gd name="T14" fmla="*/ 0 w 446"/>
                <a:gd name="T15" fmla="*/ 250 h 393"/>
                <a:gd name="T16" fmla="*/ 1 w 446"/>
                <a:gd name="T17" fmla="*/ 225 h 393"/>
                <a:gd name="T18" fmla="*/ 4 w 446"/>
                <a:gd name="T19" fmla="*/ 201 h 393"/>
                <a:gd name="T20" fmla="*/ 9 w 446"/>
                <a:gd name="T21" fmla="*/ 177 h 393"/>
                <a:gd name="T22" fmla="*/ 15 w 446"/>
                <a:gd name="T23" fmla="*/ 155 h 393"/>
                <a:gd name="T24" fmla="*/ 24 w 446"/>
                <a:gd name="T25" fmla="*/ 134 h 393"/>
                <a:gd name="T26" fmla="*/ 34 w 446"/>
                <a:gd name="T27" fmla="*/ 114 h 393"/>
                <a:gd name="T28" fmla="*/ 46 w 446"/>
                <a:gd name="T29" fmla="*/ 95 h 393"/>
                <a:gd name="T30" fmla="*/ 59 w 446"/>
                <a:gd name="T31" fmla="*/ 77 h 393"/>
                <a:gd name="T32" fmla="*/ 74 w 446"/>
                <a:gd name="T33" fmla="*/ 62 h 393"/>
                <a:gd name="T34" fmla="*/ 89 w 446"/>
                <a:gd name="T35" fmla="*/ 47 h 393"/>
                <a:gd name="T36" fmla="*/ 106 w 446"/>
                <a:gd name="T37" fmla="*/ 35 h 393"/>
                <a:gd name="T38" fmla="*/ 124 w 446"/>
                <a:gd name="T39" fmla="*/ 24 h 393"/>
                <a:gd name="T40" fmla="*/ 143 w 446"/>
                <a:gd name="T41" fmla="*/ 15 h 393"/>
                <a:gd name="T42" fmla="*/ 163 w 446"/>
                <a:gd name="T43" fmla="*/ 7 h 393"/>
                <a:gd name="T44" fmla="*/ 184 w 446"/>
                <a:gd name="T45" fmla="*/ 2 h 393"/>
                <a:gd name="T46" fmla="*/ 205 w 446"/>
                <a:gd name="T47" fmla="*/ 0 h 393"/>
                <a:gd name="T48" fmla="*/ 229 w 446"/>
                <a:gd name="T49" fmla="*/ 0 h 393"/>
                <a:gd name="T50" fmla="*/ 252 w 446"/>
                <a:gd name="T51" fmla="*/ 4 h 393"/>
                <a:gd name="T52" fmla="*/ 275 w 446"/>
                <a:gd name="T53" fmla="*/ 9 h 393"/>
                <a:gd name="T54" fmla="*/ 296 w 446"/>
                <a:gd name="T55" fmla="*/ 16 h 393"/>
                <a:gd name="T56" fmla="*/ 316 w 446"/>
                <a:gd name="T57" fmla="*/ 25 h 393"/>
                <a:gd name="T58" fmla="*/ 335 w 446"/>
                <a:gd name="T59" fmla="*/ 36 h 393"/>
                <a:gd name="T60" fmla="*/ 353 w 446"/>
                <a:gd name="T61" fmla="*/ 48 h 393"/>
                <a:gd name="T62" fmla="*/ 369 w 446"/>
                <a:gd name="T63" fmla="*/ 62 h 393"/>
                <a:gd name="T64" fmla="*/ 384 w 446"/>
                <a:gd name="T65" fmla="*/ 77 h 393"/>
                <a:gd name="T66" fmla="*/ 398 w 446"/>
                <a:gd name="T67" fmla="*/ 94 h 393"/>
                <a:gd name="T68" fmla="*/ 410 w 446"/>
                <a:gd name="T69" fmla="*/ 112 h 393"/>
                <a:gd name="T70" fmla="*/ 420 w 446"/>
                <a:gd name="T71" fmla="*/ 131 h 393"/>
                <a:gd name="T72" fmla="*/ 429 w 446"/>
                <a:gd name="T73" fmla="*/ 151 h 393"/>
                <a:gd name="T74" fmla="*/ 435 w 446"/>
                <a:gd name="T75" fmla="*/ 172 h 393"/>
                <a:gd name="T76" fmla="*/ 441 w 446"/>
                <a:gd name="T77" fmla="*/ 194 h 393"/>
                <a:gd name="T78" fmla="*/ 444 w 446"/>
                <a:gd name="T79" fmla="*/ 216 h 393"/>
                <a:gd name="T80" fmla="*/ 445 w 446"/>
                <a:gd name="T81" fmla="*/ 240 h 393"/>
                <a:gd name="T82" fmla="*/ 444 w 446"/>
                <a:gd name="T83" fmla="*/ 261 h 393"/>
                <a:gd name="T84" fmla="*/ 442 w 446"/>
                <a:gd name="T85" fmla="*/ 283 h 393"/>
                <a:gd name="T86" fmla="*/ 438 w 446"/>
                <a:gd name="T87" fmla="*/ 303 h 393"/>
                <a:gd name="T88" fmla="*/ 432 w 446"/>
                <a:gd name="T89" fmla="*/ 323 h 393"/>
                <a:gd name="T90" fmla="*/ 426 w 446"/>
                <a:gd name="T91" fmla="*/ 342 h 393"/>
                <a:gd name="T92" fmla="*/ 417 w 446"/>
                <a:gd name="T93" fmla="*/ 360 h 393"/>
                <a:gd name="T94" fmla="*/ 408 w 446"/>
                <a:gd name="T95" fmla="*/ 377 h 393"/>
                <a:gd name="T96" fmla="*/ 397 w 446"/>
                <a:gd name="T97" fmla="*/ 393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46" h="393">
                  <a:moveTo>
                    <a:pt x="41" y="383"/>
                  </a:moveTo>
                  <a:lnTo>
                    <a:pt x="31" y="367"/>
                  </a:lnTo>
                  <a:lnTo>
                    <a:pt x="22" y="349"/>
                  </a:lnTo>
                  <a:lnTo>
                    <a:pt x="15" y="331"/>
                  </a:lnTo>
                  <a:lnTo>
                    <a:pt x="8" y="311"/>
                  </a:lnTo>
                  <a:lnTo>
                    <a:pt x="4" y="291"/>
                  </a:lnTo>
                  <a:lnTo>
                    <a:pt x="1" y="271"/>
                  </a:lnTo>
                  <a:lnTo>
                    <a:pt x="0" y="250"/>
                  </a:lnTo>
                  <a:lnTo>
                    <a:pt x="1" y="225"/>
                  </a:lnTo>
                  <a:lnTo>
                    <a:pt x="4" y="201"/>
                  </a:lnTo>
                  <a:lnTo>
                    <a:pt x="9" y="177"/>
                  </a:lnTo>
                  <a:lnTo>
                    <a:pt x="15" y="155"/>
                  </a:lnTo>
                  <a:lnTo>
                    <a:pt x="24" y="134"/>
                  </a:lnTo>
                  <a:lnTo>
                    <a:pt x="34" y="114"/>
                  </a:lnTo>
                  <a:lnTo>
                    <a:pt x="46" y="95"/>
                  </a:lnTo>
                  <a:lnTo>
                    <a:pt x="59" y="77"/>
                  </a:lnTo>
                  <a:lnTo>
                    <a:pt x="74" y="62"/>
                  </a:lnTo>
                  <a:lnTo>
                    <a:pt x="89" y="47"/>
                  </a:lnTo>
                  <a:lnTo>
                    <a:pt x="106" y="35"/>
                  </a:lnTo>
                  <a:lnTo>
                    <a:pt x="124" y="24"/>
                  </a:lnTo>
                  <a:lnTo>
                    <a:pt x="143" y="15"/>
                  </a:lnTo>
                  <a:lnTo>
                    <a:pt x="163" y="7"/>
                  </a:lnTo>
                  <a:lnTo>
                    <a:pt x="184" y="2"/>
                  </a:lnTo>
                  <a:lnTo>
                    <a:pt x="205" y="0"/>
                  </a:lnTo>
                  <a:lnTo>
                    <a:pt x="229" y="0"/>
                  </a:lnTo>
                  <a:lnTo>
                    <a:pt x="252" y="4"/>
                  </a:lnTo>
                  <a:lnTo>
                    <a:pt x="275" y="9"/>
                  </a:lnTo>
                  <a:lnTo>
                    <a:pt x="296" y="16"/>
                  </a:lnTo>
                  <a:lnTo>
                    <a:pt x="316" y="25"/>
                  </a:lnTo>
                  <a:lnTo>
                    <a:pt x="335" y="36"/>
                  </a:lnTo>
                  <a:lnTo>
                    <a:pt x="353" y="48"/>
                  </a:lnTo>
                  <a:lnTo>
                    <a:pt x="369" y="62"/>
                  </a:lnTo>
                  <a:lnTo>
                    <a:pt x="384" y="77"/>
                  </a:lnTo>
                  <a:lnTo>
                    <a:pt x="398" y="94"/>
                  </a:lnTo>
                  <a:lnTo>
                    <a:pt x="410" y="112"/>
                  </a:lnTo>
                  <a:lnTo>
                    <a:pt x="420" y="131"/>
                  </a:lnTo>
                  <a:lnTo>
                    <a:pt x="429" y="151"/>
                  </a:lnTo>
                  <a:lnTo>
                    <a:pt x="435" y="172"/>
                  </a:lnTo>
                  <a:lnTo>
                    <a:pt x="441" y="194"/>
                  </a:lnTo>
                  <a:lnTo>
                    <a:pt x="444" y="216"/>
                  </a:lnTo>
                  <a:lnTo>
                    <a:pt x="445" y="240"/>
                  </a:lnTo>
                  <a:lnTo>
                    <a:pt x="444" y="261"/>
                  </a:lnTo>
                  <a:lnTo>
                    <a:pt x="442" y="283"/>
                  </a:lnTo>
                  <a:lnTo>
                    <a:pt x="438" y="303"/>
                  </a:lnTo>
                  <a:lnTo>
                    <a:pt x="432" y="323"/>
                  </a:lnTo>
                  <a:lnTo>
                    <a:pt x="426" y="342"/>
                  </a:lnTo>
                  <a:lnTo>
                    <a:pt x="417" y="360"/>
                  </a:lnTo>
                  <a:lnTo>
                    <a:pt x="408" y="377"/>
                  </a:lnTo>
                  <a:lnTo>
                    <a:pt x="397" y="393"/>
                  </a:lnTo>
                </a:path>
              </a:pathLst>
            </a:custGeom>
            <a:noFill/>
            <a:ln w="25400">
              <a:solidFill>
                <a:srgbClr val="85D0CD"/>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53" name="Freeform 28">
              <a:extLst>
                <a:ext uri="{FF2B5EF4-FFF2-40B4-BE49-F238E27FC236}">
                  <a16:creationId xmlns:a16="http://schemas.microsoft.com/office/drawing/2014/main" id="{D9FA0357-3E4E-45C6-EDBB-CC268DEA641E}"/>
                </a:ext>
              </a:extLst>
            </p:cNvPr>
            <p:cNvSpPr>
              <a:spLocks/>
            </p:cNvSpPr>
            <p:nvPr/>
          </p:nvSpPr>
          <p:spPr bwMode="auto">
            <a:xfrm>
              <a:off x="4917" y="-20"/>
              <a:ext cx="314" cy="294"/>
            </a:xfrm>
            <a:custGeom>
              <a:avLst/>
              <a:gdLst>
                <a:gd name="T0" fmla="*/ 0 w 314"/>
                <a:gd name="T1" fmla="*/ 146 h 294"/>
                <a:gd name="T2" fmla="*/ 1 w 314"/>
                <a:gd name="T3" fmla="*/ 124 h 294"/>
                <a:gd name="T4" fmla="*/ 6 w 314"/>
                <a:gd name="T5" fmla="*/ 103 h 294"/>
                <a:gd name="T6" fmla="*/ 15 w 314"/>
                <a:gd name="T7" fmla="*/ 83 h 294"/>
                <a:gd name="T8" fmla="*/ 26 w 314"/>
                <a:gd name="T9" fmla="*/ 64 h 294"/>
                <a:gd name="T10" fmla="*/ 39 w 314"/>
                <a:gd name="T11" fmla="*/ 48 h 294"/>
                <a:gd name="T12" fmla="*/ 55 w 314"/>
                <a:gd name="T13" fmla="*/ 33 h 294"/>
                <a:gd name="T14" fmla="*/ 74 w 314"/>
                <a:gd name="T15" fmla="*/ 21 h 294"/>
                <a:gd name="T16" fmla="*/ 94 w 314"/>
                <a:gd name="T17" fmla="*/ 11 h 294"/>
                <a:gd name="T18" fmla="*/ 115 w 314"/>
                <a:gd name="T19" fmla="*/ 4 h 294"/>
                <a:gd name="T20" fmla="*/ 138 w 314"/>
                <a:gd name="T21" fmla="*/ 0 h 294"/>
                <a:gd name="T22" fmla="*/ 164 w 314"/>
                <a:gd name="T23" fmla="*/ 1 h 294"/>
                <a:gd name="T24" fmla="*/ 189 w 314"/>
                <a:gd name="T25" fmla="*/ 5 h 294"/>
                <a:gd name="T26" fmla="*/ 212 w 314"/>
                <a:gd name="T27" fmla="*/ 11 h 294"/>
                <a:gd name="T28" fmla="*/ 234 w 314"/>
                <a:gd name="T29" fmla="*/ 21 h 294"/>
                <a:gd name="T30" fmla="*/ 252 w 314"/>
                <a:gd name="T31" fmla="*/ 32 h 294"/>
                <a:gd name="T32" fmla="*/ 269 w 314"/>
                <a:gd name="T33" fmla="*/ 45 h 294"/>
                <a:gd name="T34" fmla="*/ 283 w 314"/>
                <a:gd name="T35" fmla="*/ 60 h 294"/>
                <a:gd name="T36" fmla="*/ 295 w 314"/>
                <a:gd name="T37" fmla="*/ 77 h 294"/>
                <a:gd name="T38" fmla="*/ 304 w 314"/>
                <a:gd name="T39" fmla="*/ 95 h 294"/>
                <a:gd name="T40" fmla="*/ 310 w 314"/>
                <a:gd name="T41" fmla="*/ 115 h 294"/>
                <a:gd name="T42" fmla="*/ 313 w 314"/>
                <a:gd name="T43" fmla="*/ 135 h 294"/>
                <a:gd name="T44" fmla="*/ 312 w 314"/>
                <a:gd name="T45" fmla="*/ 160 h 294"/>
                <a:gd name="T46" fmla="*/ 307 w 314"/>
                <a:gd name="T47" fmla="*/ 182 h 294"/>
                <a:gd name="T48" fmla="*/ 299 w 314"/>
                <a:gd name="T49" fmla="*/ 203 h 294"/>
                <a:gd name="T50" fmla="*/ 289 w 314"/>
                <a:gd name="T51" fmla="*/ 223 h 294"/>
                <a:gd name="T52" fmla="*/ 276 w 314"/>
                <a:gd name="T53" fmla="*/ 240 h 294"/>
                <a:gd name="T54" fmla="*/ 261 w 314"/>
                <a:gd name="T55" fmla="*/ 256 h 294"/>
                <a:gd name="T56" fmla="*/ 244 w 314"/>
                <a:gd name="T57" fmla="*/ 269 h 294"/>
                <a:gd name="T58" fmla="*/ 226 w 314"/>
                <a:gd name="T59" fmla="*/ 279 h 294"/>
                <a:gd name="T60" fmla="*/ 205 w 314"/>
                <a:gd name="T61" fmla="*/ 287 h 294"/>
                <a:gd name="T62" fmla="*/ 184 w 314"/>
                <a:gd name="T63" fmla="*/ 292 h 294"/>
                <a:gd name="T64" fmla="*/ 161 w 314"/>
                <a:gd name="T65" fmla="*/ 294 h 294"/>
                <a:gd name="T66" fmla="*/ 137 w 314"/>
                <a:gd name="T67" fmla="*/ 293 h 294"/>
                <a:gd name="T68" fmla="*/ 113 w 314"/>
                <a:gd name="T69" fmla="*/ 288 h 294"/>
                <a:gd name="T70" fmla="*/ 92 w 314"/>
                <a:gd name="T71" fmla="*/ 280 h 294"/>
                <a:gd name="T72" fmla="*/ 72 w 314"/>
                <a:gd name="T73" fmla="*/ 270 h 294"/>
                <a:gd name="T74" fmla="*/ 54 w 314"/>
                <a:gd name="T75" fmla="*/ 258 h 294"/>
                <a:gd name="T76" fmla="*/ 38 w 314"/>
                <a:gd name="T77" fmla="*/ 243 h 294"/>
                <a:gd name="T78" fmla="*/ 25 w 314"/>
                <a:gd name="T79" fmla="*/ 226 h 294"/>
                <a:gd name="T80" fmla="*/ 14 w 314"/>
                <a:gd name="T81" fmla="*/ 208 h 294"/>
                <a:gd name="T82" fmla="*/ 6 w 314"/>
                <a:gd name="T83" fmla="*/ 188 h 294"/>
                <a:gd name="T84" fmla="*/ 1 w 314"/>
                <a:gd name="T85" fmla="*/ 167 h 294"/>
                <a:gd name="T86" fmla="*/ 0 w 314"/>
                <a:gd name="T87" fmla="*/ 146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14" h="294">
                  <a:moveTo>
                    <a:pt x="0" y="146"/>
                  </a:moveTo>
                  <a:lnTo>
                    <a:pt x="1" y="124"/>
                  </a:lnTo>
                  <a:lnTo>
                    <a:pt x="6" y="103"/>
                  </a:lnTo>
                  <a:lnTo>
                    <a:pt x="15" y="83"/>
                  </a:lnTo>
                  <a:lnTo>
                    <a:pt x="26" y="64"/>
                  </a:lnTo>
                  <a:lnTo>
                    <a:pt x="39" y="48"/>
                  </a:lnTo>
                  <a:lnTo>
                    <a:pt x="55" y="33"/>
                  </a:lnTo>
                  <a:lnTo>
                    <a:pt x="74" y="21"/>
                  </a:lnTo>
                  <a:lnTo>
                    <a:pt x="94" y="11"/>
                  </a:lnTo>
                  <a:lnTo>
                    <a:pt x="115" y="4"/>
                  </a:lnTo>
                  <a:lnTo>
                    <a:pt x="138" y="0"/>
                  </a:lnTo>
                  <a:lnTo>
                    <a:pt x="164" y="1"/>
                  </a:lnTo>
                  <a:lnTo>
                    <a:pt x="189" y="5"/>
                  </a:lnTo>
                  <a:lnTo>
                    <a:pt x="212" y="11"/>
                  </a:lnTo>
                  <a:lnTo>
                    <a:pt x="234" y="21"/>
                  </a:lnTo>
                  <a:lnTo>
                    <a:pt x="252" y="32"/>
                  </a:lnTo>
                  <a:lnTo>
                    <a:pt x="269" y="45"/>
                  </a:lnTo>
                  <a:lnTo>
                    <a:pt x="283" y="60"/>
                  </a:lnTo>
                  <a:lnTo>
                    <a:pt x="295" y="77"/>
                  </a:lnTo>
                  <a:lnTo>
                    <a:pt x="304" y="95"/>
                  </a:lnTo>
                  <a:lnTo>
                    <a:pt x="310" y="115"/>
                  </a:lnTo>
                  <a:lnTo>
                    <a:pt x="313" y="135"/>
                  </a:lnTo>
                  <a:lnTo>
                    <a:pt x="312" y="160"/>
                  </a:lnTo>
                  <a:lnTo>
                    <a:pt x="307" y="182"/>
                  </a:lnTo>
                  <a:lnTo>
                    <a:pt x="299" y="203"/>
                  </a:lnTo>
                  <a:lnTo>
                    <a:pt x="289" y="223"/>
                  </a:lnTo>
                  <a:lnTo>
                    <a:pt x="276" y="240"/>
                  </a:lnTo>
                  <a:lnTo>
                    <a:pt x="261" y="256"/>
                  </a:lnTo>
                  <a:lnTo>
                    <a:pt x="244" y="269"/>
                  </a:lnTo>
                  <a:lnTo>
                    <a:pt x="226" y="279"/>
                  </a:lnTo>
                  <a:lnTo>
                    <a:pt x="205" y="287"/>
                  </a:lnTo>
                  <a:lnTo>
                    <a:pt x="184" y="292"/>
                  </a:lnTo>
                  <a:lnTo>
                    <a:pt x="161" y="294"/>
                  </a:lnTo>
                  <a:lnTo>
                    <a:pt x="137" y="293"/>
                  </a:lnTo>
                  <a:lnTo>
                    <a:pt x="113" y="288"/>
                  </a:lnTo>
                  <a:lnTo>
                    <a:pt x="92" y="280"/>
                  </a:lnTo>
                  <a:lnTo>
                    <a:pt x="72" y="270"/>
                  </a:lnTo>
                  <a:lnTo>
                    <a:pt x="54" y="258"/>
                  </a:lnTo>
                  <a:lnTo>
                    <a:pt x="38" y="243"/>
                  </a:lnTo>
                  <a:lnTo>
                    <a:pt x="25" y="226"/>
                  </a:lnTo>
                  <a:lnTo>
                    <a:pt x="14" y="208"/>
                  </a:lnTo>
                  <a:lnTo>
                    <a:pt x="6" y="188"/>
                  </a:lnTo>
                  <a:lnTo>
                    <a:pt x="1" y="167"/>
                  </a:lnTo>
                  <a:lnTo>
                    <a:pt x="0" y="146"/>
                  </a:lnTo>
                  <a:close/>
                </a:path>
              </a:pathLst>
            </a:custGeom>
            <a:noFill/>
            <a:ln w="25400">
              <a:solidFill>
                <a:srgbClr val="85D0CD"/>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grpSp>
      <p:sp>
        <p:nvSpPr>
          <p:cNvPr id="54" name="TextBox 53">
            <a:extLst>
              <a:ext uri="{FF2B5EF4-FFF2-40B4-BE49-F238E27FC236}">
                <a16:creationId xmlns:a16="http://schemas.microsoft.com/office/drawing/2014/main" id="{52080759-376B-300C-DDFB-C753A2D7AF3E}"/>
              </a:ext>
            </a:extLst>
          </p:cNvPr>
          <p:cNvSpPr txBox="1"/>
          <p:nvPr/>
        </p:nvSpPr>
        <p:spPr>
          <a:xfrm>
            <a:off x="525780" y="4230749"/>
            <a:ext cx="6138896" cy="923330"/>
          </a:xfrm>
          <a:prstGeom prst="rect">
            <a:avLst/>
          </a:prstGeom>
          <a:noFill/>
        </p:spPr>
        <p:txBody>
          <a:bodyPr wrap="square" rtlCol="0">
            <a:spAutoFit/>
          </a:bodyPr>
          <a:lstStyle/>
          <a:p>
            <a:r>
              <a:rPr lang="en-AU" sz="1800" b="1" dirty="0">
                <a:effectLst/>
                <a:latin typeface="+mj-lt"/>
                <a:ea typeface="Times New Roman" panose="02020603050405020304" pitchFamily="18" charset="0"/>
                <a:cs typeface="Times New Roman" panose="02020603050405020304" pitchFamily="18" charset="0"/>
              </a:rPr>
              <a:t>Trends observed between 2011-2021</a:t>
            </a:r>
          </a:p>
          <a:p>
            <a:r>
              <a:rPr lang="en-AU" sz="1800" dirty="0">
                <a:effectLst/>
                <a:latin typeface="Fira Sans Light" panose="020B0403050000020004" pitchFamily="34" charset="0"/>
                <a:ea typeface="Times New Roman" panose="02020603050405020304" pitchFamily="18" charset="0"/>
                <a:cs typeface="Times New Roman" panose="02020603050405020304" pitchFamily="18" charset="0"/>
              </a:rPr>
              <a:t>         Steady increase in </a:t>
            </a:r>
            <a:r>
              <a:rPr lang="en-AU" sz="1800" b="1" dirty="0">
                <a:effectLst/>
                <a:latin typeface="Fira Sans Light" panose="020B0403050000020004" pitchFamily="34" charset="0"/>
                <a:ea typeface="Times New Roman" panose="02020603050405020304" pitchFamily="18" charset="0"/>
                <a:cs typeface="Times New Roman" panose="02020603050405020304" pitchFamily="18" charset="0"/>
              </a:rPr>
              <a:t>female</a:t>
            </a:r>
            <a:r>
              <a:rPr lang="en-AU" sz="1800" dirty="0">
                <a:effectLst/>
                <a:latin typeface="Fira Sans Light" panose="020B0403050000020004" pitchFamily="34" charset="0"/>
                <a:ea typeface="Times New Roman" panose="02020603050405020304" pitchFamily="18" charset="0"/>
                <a:cs typeface="Times New Roman" panose="02020603050405020304" pitchFamily="18" charset="0"/>
              </a:rPr>
              <a:t> specialists (30% to 39%)</a:t>
            </a:r>
          </a:p>
          <a:p>
            <a:r>
              <a:rPr lang="en-AU" sz="1800" dirty="0">
                <a:effectLst/>
                <a:latin typeface="Fira Sans Light" panose="020B0403050000020004" pitchFamily="34" charset="0"/>
                <a:ea typeface="Times New Roman" panose="02020603050405020304" pitchFamily="18" charset="0"/>
                <a:cs typeface="Times New Roman" panose="02020603050405020304" pitchFamily="18" charset="0"/>
              </a:rPr>
              <a:t>         and EM trainees (</a:t>
            </a:r>
            <a:r>
              <a:rPr lang="en-AU" dirty="0">
                <a:latin typeface="Fira Sans Light" panose="020B0403050000020004" pitchFamily="34" charset="0"/>
                <a:ea typeface="Times New Roman" panose="02020603050405020304" pitchFamily="18" charset="0"/>
                <a:cs typeface="Times New Roman" panose="02020603050405020304" pitchFamily="18" charset="0"/>
              </a:rPr>
              <a:t>41% to 51%)</a:t>
            </a:r>
            <a:endParaRPr lang="en-AU" dirty="0"/>
          </a:p>
        </p:txBody>
      </p:sp>
      <p:graphicFrame>
        <p:nvGraphicFramePr>
          <p:cNvPr id="56" name="Table 56">
            <a:extLst>
              <a:ext uri="{FF2B5EF4-FFF2-40B4-BE49-F238E27FC236}">
                <a16:creationId xmlns:a16="http://schemas.microsoft.com/office/drawing/2014/main" id="{946F5C14-E5B0-A78E-C202-C350426A02EC}"/>
              </a:ext>
            </a:extLst>
          </p:cNvPr>
          <p:cNvGraphicFramePr>
            <a:graphicFrameLocks noGrp="1"/>
          </p:cNvGraphicFramePr>
          <p:nvPr>
            <p:extLst>
              <p:ext uri="{D42A27DB-BD31-4B8C-83A1-F6EECF244321}">
                <p14:modId xmlns:p14="http://schemas.microsoft.com/office/powerpoint/2010/main" val="2831235721"/>
              </p:ext>
            </p:extLst>
          </p:nvPr>
        </p:nvGraphicFramePr>
        <p:xfrm>
          <a:off x="424656" y="1457506"/>
          <a:ext cx="6138896" cy="2352493"/>
        </p:xfrm>
        <a:graphic>
          <a:graphicData uri="http://schemas.openxmlformats.org/drawingml/2006/table">
            <a:tbl>
              <a:tblPr firstRow="1" bandRow="1">
                <a:tableStyleId>{5940675A-B579-460E-94D1-54222C63F5DA}</a:tableStyleId>
              </a:tblPr>
              <a:tblGrid>
                <a:gridCol w="3065890">
                  <a:extLst>
                    <a:ext uri="{9D8B030D-6E8A-4147-A177-3AD203B41FA5}">
                      <a16:colId xmlns:a16="http://schemas.microsoft.com/office/drawing/2014/main" val="1025674403"/>
                    </a:ext>
                  </a:extLst>
                </a:gridCol>
                <a:gridCol w="3073006">
                  <a:extLst>
                    <a:ext uri="{9D8B030D-6E8A-4147-A177-3AD203B41FA5}">
                      <a16:colId xmlns:a16="http://schemas.microsoft.com/office/drawing/2014/main" val="1938776525"/>
                    </a:ext>
                  </a:extLst>
                </a:gridCol>
              </a:tblGrid>
              <a:tr h="898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altLang="en-US" sz="3200" b="1" i="0" u="none" strike="noStrike" cap="none" normalizeH="0" baseline="0" dirty="0">
                          <a:ln>
                            <a:noFill/>
                          </a:ln>
                          <a:solidFill>
                            <a:schemeClr val="accent4">
                              <a:lumMod val="75000"/>
                            </a:schemeClr>
                          </a:solidFill>
                          <a:effectLst/>
                          <a:latin typeface="Arial" panose="020B0604020202020204" pitchFamily="34" charset="0"/>
                          <a:ea typeface="Times New Roman" panose="02020603050405020304" pitchFamily="18" charset="0"/>
                          <a:cs typeface="Fira Sans SemiBold" panose="020B0603050000020004" pitchFamily="34" charset="0"/>
                        </a:rPr>
                        <a:t>3,322</a:t>
                      </a:r>
                      <a:r>
                        <a:rPr kumimoji="0" lang="en-AU" altLang="en-US" sz="3200" b="1" i="0" u="none" strike="noStrike" cap="none" normalizeH="0" baseline="0" dirty="0">
                          <a:ln>
                            <a:noFill/>
                          </a:ln>
                          <a:solidFill>
                            <a:srgbClr val="049AA6"/>
                          </a:solidFill>
                          <a:effectLst/>
                          <a:latin typeface="Arial" panose="020B0604020202020204" pitchFamily="34" charset="0"/>
                          <a:ea typeface="Times New Roman" panose="02020603050405020304" pitchFamily="18" charset="0"/>
                          <a:cs typeface="Fira Sans SemiBold" panose="020B0603050000020004" pitchFamily="34" charset="0"/>
                        </a:rPr>
                        <a:t> </a:t>
                      </a:r>
                      <a:r>
                        <a:rPr kumimoji="0" lang="en-AU" altLang="en-US" sz="2000" b="0" i="0" u="none" strike="noStrike" cap="none" normalizeH="0" baseline="0" dirty="0">
                          <a:ln>
                            <a:noFill/>
                          </a:ln>
                          <a:solidFill>
                            <a:srgbClr val="58595B"/>
                          </a:solidFill>
                          <a:effectLst/>
                          <a:latin typeface="Arial" panose="020B0604020202020204" pitchFamily="34" charset="0"/>
                          <a:ea typeface="Times New Roman" panose="02020603050405020304" pitchFamily="18" charset="0"/>
                          <a:cs typeface="Fira Sans" panose="020B0503050000020004" pitchFamily="34" charset="0"/>
                        </a:rPr>
                        <a:t>EM Specialists</a:t>
                      </a:r>
                    </a:p>
                    <a:p>
                      <a:endParaRPr lang="en-AU"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altLang="en-US" sz="3200" b="1" i="0" u="none" strike="noStrike" cap="none" normalizeH="0" baseline="0" dirty="0">
                          <a:ln>
                            <a:noFill/>
                          </a:ln>
                          <a:solidFill>
                            <a:srgbClr val="049AA6"/>
                          </a:solidFill>
                          <a:effectLst/>
                          <a:latin typeface="Arial" panose="020B0604020202020204" pitchFamily="34" charset="0"/>
                          <a:ea typeface="Times New Roman" panose="02020603050405020304" pitchFamily="18" charset="0"/>
                          <a:cs typeface="Fira Sans SemiBold" panose="020B0603050000020004" pitchFamily="34" charset="0"/>
                        </a:rPr>
                        <a:t>2,445 </a:t>
                      </a:r>
                      <a:r>
                        <a:rPr kumimoji="0" lang="en-AU" altLang="en-US" sz="2000" b="0" i="0" u="none" strike="noStrike" cap="none" normalizeH="0" baseline="0" dirty="0">
                          <a:ln>
                            <a:noFill/>
                          </a:ln>
                          <a:solidFill>
                            <a:srgbClr val="58595B"/>
                          </a:solidFill>
                          <a:effectLst/>
                          <a:latin typeface="Arial" panose="020B0604020202020204" pitchFamily="34" charset="0"/>
                          <a:ea typeface="Times New Roman" panose="02020603050405020304" pitchFamily="18" charset="0"/>
                          <a:cs typeface="Fira Sans" panose="020B0503050000020004" pitchFamily="34" charset="0"/>
                        </a:rPr>
                        <a:t>EM Trainees</a:t>
                      </a:r>
                    </a:p>
                    <a:p>
                      <a:endParaRPr lang="en-AU" dirty="0"/>
                    </a:p>
                  </a:txBody>
                  <a:tcPr/>
                </a:tc>
                <a:extLst>
                  <a:ext uri="{0D108BD9-81ED-4DB2-BD59-A6C34878D82A}">
                    <a16:rowId xmlns:a16="http://schemas.microsoft.com/office/drawing/2014/main" val="3835397713"/>
                  </a:ext>
                </a:extLst>
              </a:tr>
              <a:tr h="3903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b="1" dirty="0">
                          <a:solidFill>
                            <a:schemeClr val="tx1">
                              <a:lumMod val="90000"/>
                              <a:lumOff val="10000"/>
                            </a:schemeClr>
                          </a:solidFill>
                          <a:effectLst/>
                          <a:latin typeface="+mj-lt"/>
                          <a:ea typeface="Times New Roman" panose="02020603050405020304" pitchFamily="18" charset="0"/>
                          <a:cs typeface="Fira Sans" panose="020B0503050000020004" pitchFamily="34" charset="0"/>
                        </a:rPr>
                        <a:t>39% </a:t>
                      </a:r>
                      <a:r>
                        <a:rPr lang="en-AU" sz="1800" dirty="0">
                          <a:solidFill>
                            <a:schemeClr val="tx1">
                              <a:lumMod val="90000"/>
                              <a:lumOff val="10000"/>
                            </a:schemeClr>
                          </a:solidFill>
                          <a:effectLst/>
                          <a:latin typeface="+mn-lt"/>
                          <a:ea typeface="Times New Roman" panose="02020603050405020304" pitchFamily="18" charset="0"/>
                          <a:cs typeface="Fira Sans" panose="020B0503050000020004" pitchFamily="34" charset="0"/>
                        </a:rPr>
                        <a:t>female</a:t>
                      </a:r>
                      <a:endParaRPr kumimoji="0" lang="en-AU" altLang="en-US" sz="1800" b="0" i="0" u="none" strike="noStrike" cap="none" normalizeH="0" baseline="0" dirty="0">
                        <a:ln>
                          <a:noFill/>
                        </a:ln>
                        <a:solidFill>
                          <a:schemeClr val="tx1">
                            <a:lumMod val="90000"/>
                            <a:lumOff val="10000"/>
                          </a:schemeClr>
                        </a:solidFill>
                        <a:effectLst/>
                        <a:latin typeface="+mn-lt"/>
                      </a:endParaRPr>
                    </a:p>
                  </a:txBody>
                  <a:tcPr>
                    <a:lnB w="12700" cap="flat" cmpd="sng" algn="ctr">
                      <a:no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b="1" dirty="0">
                          <a:solidFill>
                            <a:schemeClr val="tx1">
                              <a:lumMod val="90000"/>
                              <a:lumOff val="10000"/>
                            </a:schemeClr>
                          </a:solidFill>
                          <a:effectLst/>
                          <a:latin typeface="+mj-lt"/>
                          <a:ea typeface="Times New Roman" panose="02020603050405020304" pitchFamily="18" charset="0"/>
                          <a:cs typeface="Fira Sans" panose="020B0503050000020004" pitchFamily="34" charset="0"/>
                        </a:rPr>
                        <a:t>51% </a:t>
                      </a:r>
                      <a:r>
                        <a:rPr lang="en-AU" sz="1800" dirty="0">
                          <a:solidFill>
                            <a:schemeClr val="tx1">
                              <a:lumMod val="90000"/>
                              <a:lumOff val="10000"/>
                            </a:schemeClr>
                          </a:solidFill>
                          <a:effectLst/>
                          <a:latin typeface="+mn-lt"/>
                          <a:ea typeface="Times New Roman" panose="02020603050405020304" pitchFamily="18" charset="0"/>
                          <a:cs typeface="Fira Sans" panose="020B0503050000020004" pitchFamily="34" charset="0"/>
                        </a:rPr>
                        <a:t>female</a:t>
                      </a:r>
                      <a:endParaRPr kumimoji="0" lang="en-AU" altLang="en-US" sz="1800" b="0" i="0" u="none" strike="noStrike" cap="none" normalizeH="0" baseline="0" dirty="0">
                        <a:ln>
                          <a:noFill/>
                        </a:ln>
                        <a:solidFill>
                          <a:schemeClr val="tx1">
                            <a:lumMod val="90000"/>
                            <a:lumOff val="10000"/>
                          </a:schemeClr>
                        </a:solidFill>
                        <a:effectLst/>
                        <a:latin typeface="+mn-lt"/>
                      </a:endParaRPr>
                    </a:p>
                  </a:txBody>
                  <a:tcPr>
                    <a:lnB w="12700" cap="flat" cmpd="sng" algn="ctr">
                      <a:noFill/>
                      <a:prstDash val="solid"/>
                      <a:round/>
                      <a:headEnd type="none" w="med" len="med"/>
                      <a:tailEnd type="none" w="med" len="med"/>
                    </a:lnB>
                  </a:tcPr>
                </a:tc>
                <a:extLst>
                  <a:ext uri="{0D108BD9-81ED-4DB2-BD59-A6C34878D82A}">
                    <a16:rowId xmlns:a16="http://schemas.microsoft.com/office/drawing/2014/main" val="3169504090"/>
                  </a:ext>
                </a:extLst>
              </a:tr>
              <a:tr h="390300">
                <a:tc>
                  <a:txBody>
                    <a:bodyPr/>
                    <a:lstStyle/>
                    <a:p>
                      <a:r>
                        <a:rPr lang="en-AU" sz="1800" dirty="0">
                          <a:solidFill>
                            <a:schemeClr val="tx1">
                              <a:lumMod val="90000"/>
                              <a:lumOff val="10000"/>
                            </a:schemeClr>
                          </a:solidFill>
                          <a:latin typeface="+mn-lt"/>
                        </a:rPr>
                        <a:t>Average age </a:t>
                      </a:r>
                      <a:r>
                        <a:rPr lang="en-AU" sz="1800" b="1" dirty="0">
                          <a:solidFill>
                            <a:schemeClr val="tx1">
                              <a:lumMod val="90000"/>
                              <a:lumOff val="10000"/>
                            </a:schemeClr>
                          </a:solidFill>
                          <a:effectLst/>
                          <a:latin typeface="+mj-lt"/>
                          <a:ea typeface="Times New Roman" panose="02020603050405020304" pitchFamily="18" charset="0"/>
                          <a:cs typeface="Fira Sans" panose="020B0503050000020004" pitchFamily="34" charset="0"/>
                        </a:rPr>
                        <a:t>45.7</a:t>
                      </a:r>
                      <a:r>
                        <a:rPr lang="en-AU" sz="1800" spc="75" dirty="0">
                          <a:solidFill>
                            <a:schemeClr val="tx1">
                              <a:lumMod val="90000"/>
                              <a:lumOff val="10000"/>
                            </a:schemeClr>
                          </a:solidFill>
                          <a:effectLst/>
                          <a:latin typeface="+mn-lt"/>
                          <a:ea typeface="Times New Roman" panose="02020603050405020304" pitchFamily="18" charset="0"/>
                          <a:cs typeface="Fira Sans" panose="020B0503050000020004" pitchFamily="34" charset="0"/>
                        </a:rPr>
                        <a:t> </a:t>
                      </a:r>
                      <a:r>
                        <a:rPr lang="en-AU" sz="1800" spc="-15" dirty="0">
                          <a:solidFill>
                            <a:schemeClr val="tx1">
                              <a:lumMod val="90000"/>
                              <a:lumOff val="10000"/>
                            </a:schemeClr>
                          </a:solidFill>
                          <a:effectLst/>
                          <a:latin typeface="+mn-lt"/>
                          <a:ea typeface="Times New Roman" panose="02020603050405020304" pitchFamily="18" charset="0"/>
                          <a:cs typeface="Fira Sans" panose="020B0503050000020004" pitchFamily="34" charset="0"/>
                        </a:rPr>
                        <a:t>years</a:t>
                      </a:r>
                      <a:r>
                        <a:rPr lang="en-AU" sz="1800" spc="75" dirty="0">
                          <a:solidFill>
                            <a:schemeClr val="tx1">
                              <a:lumMod val="90000"/>
                              <a:lumOff val="10000"/>
                            </a:schemeClr>
                          </a:solidFill>
                          <a:effectLst/>
                          <a:latin typeface="+mn-lt"/>
                          <a:ea typeface="Times New Roman" panose="02020603050405020304" pitchFamily="18" charset="0"/>
                          <a:cs typeface="Fira Sans" panose="020B0503050000020004" pitchFamily="34" charset="0"/>
                        </a:rPr>
                        <a:t> </a:t>
                      </a:r>
                      <a:endParaRPr lang="en-AU" sz="1800" dirty="0">
                        <a:solidFill>
                          <a:schemeClr val="tx1">
                            <a:lumMod val="90000"/>
                            <a:lumOff val="10000"/>
                          </a:schemeClr>
                        </a:solidFill>
                        <a:latin typeface="+mn-lt"/>
                      </a:endParaRPr>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solidFill>
                            <a:schemeClr val="tx1">
                              <a:lumMod val="90000"/>
                              <a:lumOff val="10000"/>
                            </a:schemeClr>
                          </a:solidFill>
                          <a:latin typeface="+mn-lt"/>
                        </a:rPr>
                        <a:t>Average age </a:t>
                      </a:r>
                      <a:r>
                        <a:rPr lang="en-AU" sz="1800" b="1" dirty="0">
                          <a:solidFill>
                            <a:schemeClr val="tx1">
                              <a:lumMod val="90000"/>
                              <a:lumOff val="10000"/>
                            </a:schemeClr>
                          </a:solidFill>
                          <a:effectLst/>
                          <a:latin typeface="+mj-lt"/>
                          <a:ea typeface="Times New Roman" panose="02020603050405020304" pitchFamily="18" charset="0"/>
                          <a:cs typeface="Fira Sans" panose="020B0503050000020004" pitchFamily="34" charset="0"/>
                        </a:rPr>
                        <a:t>33.7</a:t>
                      </a:r>
                      <a:r>
                        <a:rPr lang="en-AU" sz="1800" spc="75" dirty="0">
                          <a:solidFill>
                            <a:schemeClr val="tx1">
                              <a:lumMod val="90000"/>
                              <a:lumOff val="10000"/>
                            </a:schemeClr>
                          </a:solidFill>
                          <a:effectLst/>
                          <a:latin typeface="+mn-lt"/>
                          <a:ea typeface="Times New Roman" panose="02020603050405020304" pitchFamily="18" charset="0"/>
                          <a:cs typeface="Fira Sans" panose="020B0503050000020004" pitchFamily="34" charset="0"/>
                        </a:rPr>
                        <a:t> </a:t>
                      </a:r>
                      <a:r>
                        <a:rPr lang="en-AU" sz="1800" spc="-15" dirty="0">
                          <a:solidFill>
                            <a:schemeClr val="tx1">
                              <a:lumMod val="90000"/>
                              <a:lumOff val="10000"/>
                            </a:schemeClr>
                          </a:solidFill>
                          <a:effectLst/>
                          <a:latin typeface="+mn-lt"/>
                          <a:ea typeface="Times New Roman" panose="02020603050405020304" pitchFamily="18" charset="0"/>
                          <a:cs typeface="Fira Sans" panose="020B0503050000020004" pitchFamily="34" charset="0"/>
                        </a:rPr>
                        <a:t>years</a:t>
                      </a:r>
                      <a:r>
                        <a:rPr lang="en-AU" sz="1800" spc="75" dirty="0">
                          <a:solidFill>
                            <a:schemeClr val="tx1">
                              <a:lumMod val="90000"/>
                              <a:lumOff val="10000"/>
                            </a:schemeClr>
                          </a:solidFill>
                          <a:effectLst/>
                          <a:latin typeface="+mn-lt"/>
                          <a:ea typeface="Times New Roman" panose="02020603050405020304" pitchFamily="18" charset="0"/>
                          <a:cs typeface="Fira Sans" panose="020B0503050000020004" pitchFamily="34" charset="0"/>
                        </a:rPr>
                        <a:t> </a:t>
                      </a:r>
                      <a:endParaRPr lang="en-AU" sz="1800" dirty="0">
                        <a:solidFill>
                          <a:schemeClr val="tx1">
                            <a:lumMod val="90000"/>
                            <a:lumOff val="10000"/>
                          </a:schemeClr>
                        </a:solidFill>
                        <a:latin typeface="+mn-lt"/>
                      </a:endParaRPr>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219816533"/>
                  </a:ext>
                </a:extLst>
              </a:tr>
              <a:tr h="673668">
                <a:tc>
                  <a:txBody>
                    <a:bodyPr/>
                    <a:lstStyle/>
                    <a:p>
                      <a:r>
                        <a:rPr lang="en-AU" sz="1800" b="1" dirty="0">
                          <a:solidFill>
                            <a:schemeClr val="tx1">
                              <a:lumMod val="90000"/>
                              <a:lumOff val="10000"/>
                            </a:schemeClr>
                          </a:solidFill>
                          <a:latin typeface="+mj-lt"/>
                        </a:rPr>
                        <a:t>43% </a:t>
                      </a:r>
                      <a:r>
                        <a:rPr lang="en-AU" sz="1800" dirty="0">
                          <a:solidFill>
                            <a:schemeClr val="tx1">
                              <a:lumMod val="90000"/>
                              <a:lumOff val="10000"/>
                            </a:schemeClr>
                          </a:solidFill>
                          <a:latin typeface="+mn-lt"/>
                        </a:rPr>
                        <a:t>International Medical Graduates (IMGs)</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b="1" dirty="0">
                          <a:solidFill>
                            <a:schemeClr val="tx1">
                              <a:lumMod val="90000"/>
                              <a:lumOff val="10000"/>
                            </a:schemeClr>
                          </a:solidFill>
                          <a:latin typeface="+mj-lt"/>
                        </a:rPr>
                        <a:t>38% </a:t>
                      </a:r>
                      <a:r>
                        <a:rPr lang="en-AU" sz="1800" dirty="0">
                          <a:solidFill>
                            <a:schemeClr val="tx1">
                              <a:lumMod val="90000"/>
                              <a:lumOff val="10000"/>
                            </a:schemeClr>
                          </a:solidFill>
                          <a:latin typeface="+mn-lt"/>
                        </a:rPr>
                        <a:t>International Medical Graduates (IMGs)</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9289752"/>
                  </a:ext>
                </a:extLst>
              </a:tr>
            </a:tbl>
          </a:graphicData>
        </a:graphic>
      </p:graphicFrame>
      <p:grpSp>
        <p:nvGrpSpPr>
          <p:cNvPr id="57" name="Group 29">
            <a:extLst>
              <a:ext uri="{FF2B5EF4-FFF2-40B4-BE49-F238E27FC236}">
                <a16:creationId xmlns:a16="http://schemas.microsoft.com/office/drawing/2014/main" id="{649746E5-35BF-5DA4-DF93-C9AC5D5166CA}"/>
              </a:ext>
            </a:extLst>
          </p:cNvPr>
          <p:cNvGrpSpPr>
            <a:grpSpLocks/>
          </p:cNvGrpSpPr>
          <p:nvPr/>
        </p:nvGrpSpPr>
        <p:grpSpPr bwMode="auto">
          <a:xfrm>
            <a:off x="1270000" y="5377202"/>
            <a:ext cx="650875" cy="360362"/>
            <a:chOff x="4947" y="1372"/>
            <a:chExt cx="1025" cy="567"/>
          </a:xfrm>
        </p:grpSpPr>
        <p:grpSp>
          <p:nvGrpSpPr>
            <p:cNvPr id="58" name="Group 30">
              <a:extLst>
                <a:ext uri="{FF2B5EF4-FFF2-40B4-BE49-F238E27FC236}">
                  <a16:creationId xmlns:a16="http://schemas.microsoft.com/office/drawing/2014/main" id="{F6D70F05-6508-64AA-329B-59A0DA7D049F}"/>
                </a:ext>
              </a:extLst>
            </p:cNvPr>
            <p:cNvGrpSpPr>
              <a:grpSpLocks/>
            </p:cNvGrpSpPr>
            <p:nvPr/>
          </p:nvGrpSpPr>
          <p:grpSpPr bwMode="auto">
            <a:xfrm>
              <a:off x="5088" y="1583"/>
              <a:ext cx="697" cy="356"/>
              <a:chOff x="5088" y="1583"/>
              <a:chExt cx="697" cy="356"/>
            </a:xfrm>
          </p:grpSpPr>
          <p:sp>
            <p:nvSpPr>
              <p:cNvPr id="65" name="Freeform 31">
                <a:extLst>
                  <a:ext uri="{FF2B5EF4-FFF2-40B4-BE49-F238E27FC236}">
                    <a16:creationId xmlns:a16="http://schemas.microsoft.com/office/drawing/2014/main" id="{6B01DB0D-EF17-7645-1E05-69BC20F375D6}"/>
                  </a:ext>
                </a:extLst>
              </p:cNvPr>
              <p:cNvSpPr>
                <a:spLocks/>
              </p:cNvSpPr>
              <p:nvPr/>
            </p:nvSpPr>
            <p:spPr bwMode="auto">
              <a:xfrm>
                <a:off x="5088" y="1583"/>
                <a:ext cx="697" cy="356"/>
              </a:xfrm>
              <a:custGeom>
                <a:avLst/>
                <a:gdLst>
                  <a:gd name="T0" fmla="*/ 0 w 697"/>
                  <a:gd name="T1" fmla="*/ 0 h 356"/>
                  <a:gd name="T2" fmla="*/ 0 w 697"/>
                  <a:gd name="T3" fmla="*/ 277 h 356"/>
                  <a:gd name="T4" fmla="*/ 70 w 697"/>
                  <a:gd name="T5" fmla="*/ 310 h 356"/>
                  <a:gd name="T6" fmla="*/ 89 w 697"/>
                  <a:gd name="T7" fmla="*/ 318 h 356"/>
                  <a:gd name="T8" fmla="*/ 107 w 697"/>
                  <a:gd name="T9" fmla="*/ 326 h 356"/>
                  <a:gd name="T10" fmla="*/ 123 w 697"/>
                  <a:gd name="T11" fmla="*/ 332 h 356"/>
                  <a:gd name="T12" fmla="*/ 138 w 697"/>
                  <a:gd name="T13" fmla="*/ 337 h 356"/>
                  <a:gd name="T14" fmla="*/ 153 w 697"/>
                  <a:gd name="T15" fmla="*/ 342 h 356"/>
                  <a:gd name="T16" fmla="*/ 168 w 697"/>
                  <a:gd name="T17" fmla="*/ 345 h 356"/>
                  <a:gd name="T18" fmla="*/ 182 w 697"/>
                  <a:gd name="T19" fmla="*/ 348 h 356"/>
                  <a:gd name="T20" fmla="*/ 198 w 697"/>
                  <a:gd name="T21" fmla="*/ 350 h 356"/>
                  <a:gd name="T22" fmla="*/ 214 w 697"/>
                  <a:gd name="T23" fmla="*/ 352 h 356"/>
                  <a:gd name="T24" fmla="*/ 232 w 697"/>
                  <a:gd name="T25" fmla="*/ 353 h 356"/>
                  <a:gd name="T26" fmla="*/ 251 w 697"/>
                  <a:gd name="T27" fmla="*/ 354 h 356"/>
                  <a:gd name="T28" fmla="*/ 273 w 697"/>
                  <a:gd name="T29" fmla="*/ 354 h 356"/>
                  <a:gd name="T30" fmla="*/ 324 w 697"/>
                  <a:gd name="T31" fmla="*/ 355 h 356"/>
                  <a:gd name="T32" fmla="*/ 356 w 697"/>
                  <a:gd name="T33" fmla="*/ 354 h 356"/>
                  <a:gd name="T34" fmla="*/ 387 w 697"/>
                  <a:gd name="T35" fmla="*/ 352 h 356"/>
                  <a:gd name="T36" fmla="*/ 417 w 697"/>
                  <a:gd name="T37" fmla="*/ 349 h 356"/>
                  <a:gd name="T38" fmla="*/ 446 w 697"/>
                  <a:gd name="T39" fmla="*/ 345 h 356"/>
                  <a:gd name="T40" fmla="*/ 475 w 697"/>
                  <a:gd name="T41" fmla="*/ 340 h 356"/>
                  <a:gd name="T42" fmla="*/ 502 w 697"/>
                  <a:gd name="T43" fmla="*/ 334 h 356"/>
                  <a:gd name="T44" fmla="*/ 527 w 697"/>
                  <a:gd name="T45" fmla="*/ 328 h 356"/>
                  <a:gd name="T46" fmla="*/ 552 w 697"/>
                  <a:gd name="T47" fmla="*/ 322 h 356"/>
                  <a:gd name="T48" fmla="*/ 575 w 697"/>
                  <a:gd name="T49" fmla="*/ 315 h 356"/>
                  <a:gd name="T50" fmla="*/ 596 w 697"/>
                  <a:gd name="T51" fmla="*/ 308 h 356"/>
                  <a:gd name="T52" fmla="*/ 615 w 697"/>
                  <a:gd name="T53" fmla="*/ 302 h 356"/>
                  <a:gd name="T54" fmla="*/ 633 w 697"/>
                  <a:gd name="T55" fmla="*/ 295 h 356"/>
                  <a:gd name="T56" fmla="*/ 649 w 697"/>
                  <a:gd name="T57" fmla="*/ 289 h 356"/>
                  <a:gd name="T58" fmla="*/ 662 w 697"/>
                  <a:gd name="T59" fmla="*/ 283 h 356"/>
                  <a:gd name="T60" fmla="*/ 674 w 697"/>
                  <a:gd name="T61" fmla="*/ 279 h 356"/>
                  <a:gd name="T62" fmla="*/ 683 w 697"/>
                  <a:gd name="T63" fmla="*/ 274 h 356"/>
                  <a:gd name="T64" fmla="*/ 690 w 697"/>
                  <a:gd name="T65" fmla="*/ 271 h 356"/>
                  <a:gd name="T66" fmla="*/ 696 w 697"/>
                  <a:gd name="T67" fmla="*/ 268 h 356"/>
                  <a:gd name="T68" fmla="*/ 696 w 697"/>
                  <a:gd name="T69" fmla="*/ 136 h 356"/>
                  <a:gd name="T70" fmla="*/ 359 w 697"/>
                  <a:gd name="T71" fmla="*/ 136 h 356"/>
                  <a:gd name="T72" fmla="*/ 0 w 697"/>
                  <a:gd name="T7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697" h="356">
                    <a:moveTo>
                      <a:pt x="0" y="0"/>
                    </a:moveTo>
                    <a:lnTo>
                      <a:pt x="0" y="277"/>
                    </a:lnTo>
                    <a:lnTo>
                      <a:pt x="70" y="310"/>
                    </a:lnTo>
                    <a:lnTo>
                      <a:pt x="89" y="318"/>
                    </a:lnTo>
                    <a:lnTo>
                      <a:pt x="107" y="326"/>
                    </a:lnTo>
                    <a:lnTo>
                      <a:pt x="123" y="332"/>
                    </a:lnTo>
                    <a:lnTo>
                      <a:pt x="138" y="337"/>
                    </a:lnTo>
                    <a:lnTo>
                      <a:pt x="153" y="342"/>
                    </a:lnTo>
                    <a:lnTo>
                      <a:pt x="168" y="345"/>
                    </a:lnTo>
                    <a:lnTo>
                      <a:pt x="182" y="348"/>
                    </a:lnTo>
                    <a:lnTo>
                      <a:pt x="198" y="350"/>
                    </a:lnTo>
                    <a:lnTo>
                      <a:pt x="214" y="352"/>
                    </a:lnTo>
                    <a:lnTo>
                      <a:pt x="232" y="353"/>
                    </a:lnTo>
                    <a:lnTo>
                      <a:pt x="251" y="354"/>
                    </a:lnTo>
                    <a:lnTo>
                      <a:pt x="273" y="354"/>
                    </a:lnTo>
                    <a:lnTo>
                      <a:pt x="324" y="355"/>
                    </a:lnTo>
                    <a:lnTo>
                      <a:pt x="356" y="354"/>
                    </a:lnTo>
                    <a:lnTo>
                      <a:pt x="387" y="352"/>
                    </a:lnTo>
                    <a:lnTo>
                      <a:pt x="417" y="349"/>
                    </a:lnTo>
                    <a:lnTo>
                      <a:pt x="446" y="345"/>
                    </a:lnTo>
                    <a:lnTo>
                      <a:pt x="475" y="340"/>
                    </a:lnTo>
                    <a:lnTo>
                      <a:pt x="502" y="334"/>
                    </a:lnTo>
                    <a:lnTo>
                      <a:pt x="527" y="328"/>
                    </a:lnTo>
                    <a:lnTo>
                      <a:pt x="552" y="322"/>
                    </a:lnTo>
                    <a:lnTo>
                      <a:pt x="575" y="315"/>
                    </a:lnTo>
                    <a:lnTo>
                      <a:pt x="596" y="308"/>
                    </a:lnTo>
                    <a:lnTo>
                      <a:pt x="615" y="302"/>
                    </a:lnTo>
                    <a:lnTo>
                      <a:pt x="633" y="295"/>
                    </a:lnTo>
                    <a:lnTo>
                      <a:pt x="649" y="289"/>
                    </a:lnTo>
                    <a:lnTo>
                      <a:pt x="662" y="283"/>
                    </a:lnTo>
                    <a:lnTo>
                      <a:pt x="674" y="279"/>
                    </a:lnTo>
                    <a:lnTo>
                      <a:pt x="683" y="274"/>
                    </a:lnTo>
                    <a:lnTo>
                      <a:pt x="690" y="271"/>
                    </a:lnTo>
                    <a:lnTo>
                      <a:pt x="696" y="268"/>
                    </a:lnTo>
                    <a:lnTo>
                      <a:pt x="696" y="136"/>
                    </a:lnTo>
                    <a:lnTo>
                      <a:pt x="359" y="136"/>
                    </a:lnTo>
                    <a:lnTo>
                      <a:pt x="0" y="0"/>
                    </a:lnTo>
                    <a:close/>
                  </a:path>
                </a:pathLst>
              </a:custGeom>
              <a:solidFill>
                <a:srgbClr val="009D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6" name="Freeform 32">
                <a:extLst>
                  <a:ext uri="{FF2B5EF4-FFF2-40B4-BE49-F238E27FC236}">
                    <a16:creationId xmlns:a16="http://schemas.microsoft.com/office/drawing/2014/main" id="{0BA247A9-ABF5-6D78-1C2A-CABF60C5390F}"/>
                  </a:ext>
                </a:extLst>
              </p:cNvPr>
              <p:cNvSpPr>
                <a:spLocks/>
              </p:cNvSpPr>
              <p:nvPr/>
            </p:nvSpPr>
            <p:spPr bwMode="auto">
              <a:xfrm>
                <a:off x="5088" y="1583"/>
                <a:ext cx="697" cy="356"/>
              </a:xfrm>
              <a:custGeom>
                <a:avLst/>
                <a:gdLst>
                  <a:gd name="T0" fmla="*/ 696 w 697"/>
                  <a:gd name="T1" fmla="*/ 11 h 356"/>
                  <a:gd name="T2" fmla="*/ 359 w 697"/>
                  <a:gd name="T3" fmla="*/ 136 h 356"/>
                  <a:gd name="T4" fmla="*/ 696 w 697"/>
                  <a:gd name="T5" fmla="*/ 136 h 356"/>
                  <a:gd name="T6" fmla="*/ 696 w 697"/>
                  <a:gd name="T7" fmla="*/ 11 h 356"/>
                </a:gdLst>
                <a:ahLst/>
                <a:cxnLst>
                  <a:cxn ang="0">
                    <a:pos x="T0" y="T1"/>
                  </a:cxn>
                  <a:cxn ang="0">
                    <a:pos x="T2" y="T3"/>
                  </a:cxn>
                  <a:cxn ang="0">
                    <a:pos x="T4" y="T5"/>
                  </a:cxn>
                  <a:cxn ang="0">
                    <a:pos x="T6" y="T7"/>
                  </a:cxn>
                </a:cxnLst>
                <a:rect l="0" t="0" r="r" b="b"/>
                <a:pathLst>
                  <a:path w="697" h="356">
                    <a:moveTo>
                      <a:pt x="696" y="11"/>
                    </a:moveTo>
                    <a:lnTo>
                      <a:pt x="359" y="136"/>
                    </a:lnTo>
                    <a:lnTo>
                      <a:pt x="696" y="136"/>
                    </a:lnTo>
                    <a:lnTo>
                      <a:pt x="696" y="11"/>
                    </a:lnTo>
                    <a:close/>
                  </a:path>
                </a:pathLst>
              </a:custGeom>
              <a:solidFill>
                <a:srgbClr val="009D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59" name="Freeform 33">
              <a:extLst>
                <a:ext uri="{FF2B5EF4-FFF2-40B4-BE49-F238E27FC236}">
                  <a16:creationId xmlns:a16="http://schemas.microsoft.com/office/drawing/2014/main" id="{61EF75FF-9AF2-C3DE-05B0-0FDC8176FBB8}"/>
                </a:ext>
              </a:extLst>
            </p:cNvPr>
            <p:cNvSpPr>
              <a:spLocks/>
            </p:cNvSpPr>
            <p:nvPr/>
          </p:nvSpPr>
          <p:spPr bwMode="auto">
            <a:xfrm>
              <a:off x="5926" y="1545"/>
              <a:ext cx="20" cy="129"/>
            </a:xfrm>
            <a:custGeom>
              <a:avLst/>
              <a:gdLst>
                <a:gd name="T0" fmla="*/ 0 w 20"/>
                <a:gd name="T1" fmla="*/ 0 h 129"/>
                <a:gd name="T2" fmla="*/ 0 w 20"/>
                <a:gd name="T3" fmla="*/ 128 h 129"/>
              </a:gdLst>
              <a:ahLst/>
              <a:cxnLst>
                <a:cxn ang="0">
                  <a:pos x="T0" y="T1"/>
                </a:cxn>
                <a:cxn ang="0">
                  <a:pos x="T2" y="T3"/>
                </a:cxn>
              </a:cxnLst>
              <a:rect l="0" t="0" r="r" b="b"/>
              <a:pathLst>
                <a:path w="20" h="129">
                  <a:moveTo>
                    <a:pt x="0" y="0"/>
                  </a:moveTo>
                  <a:lnTo>
                    <a:pt x="0" y="128"/>
                  </a:lnTo>
                </a:path>
              </a:pathLst>
            </a:custGeom>
            <a:noFill/>
            <a:ln w="1270">
              <a:solidFill>
                <a:srgbClr val="DEB7D6"/>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60" name="Freeform 34">
              <a:extLst>
                <a:ext uri="{FF2B5EF4-FFF2-40B4-BE49-F238E27FC236}">
                  <a16:creationId xmlns:a16="http://schemas.microsoft.com/office/drawing/2014/main" id="{6EB16BCD-62CF-347C-B0D4-9D5874042367}"/>
                </a:ext>
              </a:extLst>
            </p:cNvPr>
            <p:cNvSpPr>
              <a:spLocks/>
            </p:cNvSpPr>
            <p:nvPr/>
          </p:nvSpPr>
          <p:spPr bwMode="auto">
            <a:xfrm>
              <a:off x="5880" y="1673"/>
              <a:ext cx="93" cy="91"/>
            </a:xfrm>
            <a:custGeom>
              <a:avLst/>
              <a:gdLst>
                <a:gd name="T0" fmla="*/ 28 w 93"/>
                <a:gd name="T1" fmla="*/ 0 h 91"/>
                <a:gd name="T2" fmla="*/ 12 w 93"/>
                <a:gd name="T3" fmla="*/ 11 h 91"/>
                <a:gd name="T4" fmla="*/ 2 w 93"/>
                <a:gd name="T5" fmla="*/ 30 h 91"/>
                <a:gd name="T6" fmla="*/ 0 w 93"/>
                <a:gd name="T7" fmla="*/ 57 h 91"/>
                <a:gd name="T8" fmla="*/ 10 w 93"/>
                <a:gd name="T9" fmla="*/ 74 h 91"/>
                <a:gd name="T10" fmla="*/ 28 w 93"/>
                <a:gd name="T11" fmla="*/ 86 h 91"/>
                <a:gd name="T12" fmla="*/ 53 w 93"/>
                <a:gd name="T13" fmla="*/ 90 h 91"/>
                <a:gd name="T14" fmla="*/ 73 w 93"/>
                <a:gd name="T15" fmla="*/ 81 h 91"/>
                <a:gd name="T16" fmla="*/ 87 w 93"/>
                <a:gd name="T17" fmla="*/ 65 h 91"/>
                <a:gd name="T18" fmla="*/ 92 w 93"/>
                <a:gd name="T19" fmla="*/ 43 h 91"/>
                <a:gd name="T20" fmla="*/ 92 w 93"/>
                <a:gd name="T21" fmla="*/ 41 h 91"/>
                <a:gd name="T22" fmla="*/ 87 w 93"/>
                <a:gd name="T23" fmla="*/ 24 h 91"/>
                <a:gd name="T24" fmla="*/ 75 w 93"/>
                <a:gd name="T25" fmla="*/ 10 h 91"/>
                <a:gd name="T26" fmla="*/ 55 w 93"/>
                <a:gd name="T27" fmla="*/ 1 h 91"/>
                <a:gd name="T28" fmla="*/ 28 w 93"/>
                <a:gd name="T2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3" h="91">
                  <a:moveTo>
                    <a:pt x="28" y="0"/>
                  </a:moveTo>
                  <a:lnTo>
                    <a:pt x="12" y="11"/>
                  </a:lnTo>
                  <a:lnTo>
                    <a:pt x="2" y="30"/>
                  </a:lnTo>
                  <a:lnTo>
                    <a:pt x="0" y="57"/>
                  </a:lnTo>
                  <a:lnTo>
                    <a:pt x="10" y="74"/>
                  </a:lnTo>
                  <a:lnTo>
                    <a:pt x="28" y="86"/>
                  </a:lnTo>
                  <a:lnTo>
                    <a:pt x="53" y="90"/>
                  </a:lnTo>
                  <a:lnTo>
                    <a:pt x="73" y="81"/>
                  </a:lnTo>
                  <a:lnTo>
                    <a:pt x="87" y="65"/>
                  </a:lnTo>
                  <a:lnTo>
                    <a:pt x="92" y="43"/>
                  </a:lnTo>
                  <a:lnTo>
                    <a:pt x="92" y="41"/>
                  </a:lnTo>
                  <a:lnTo>
                    <a:pt x="87" y="24"/>
                  </a:lnTo>
                  <a:lnTo>
                    <a:pt x="75" y="10"/>
                  </a:lnTo>
                  <a:lnTo>
                    <a:pt x="55" y="1"/>
                  </a:lnTo>
                  <a:lnTo>
                    <a:pt x="28" y="0"/>
                  </a:lnTo>
                  <a:close/>
                </a:path>
              </a:pathLst>
            </a:custGeom>
            <a:solidFill>
              <a:srgbClr val="DEB7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nvGrpSpPr>
            <p:cNvPr id="61" name="Group 35">
              <a:extLst>
                <a:ext uri="{FF2B5EF4-FFF2-40B4-BE49-F238E27FC236}">
                  <a16:creationId xmlns:a16="http://schemas.microsoft.com/office/drawing/2014/main" id="{04B4CA59-299D-0E2C-D7FD-76109A93A02D}"/>
                </a:ext>
              </a:extLst>
            </p:cNvPr>
            <p:cNvGrpSpPr>
              <a:grpSpLocks/>
            </p:cNvGrpSpPr>
            <p:nvPr/>
          </p:nvGrpSpPr>
          <p:grpSpPr bwMode="auto">
            <a:xfrm>
              <a:off x="4947" y="1372"/>
              <a:ext cx="1002" cy="224"/>
              <a:chOff x="4947" y="1372"/>
              <a:chExt cx="1002" cy="224"/>
            </a:xfrm>
          </p:grpSpPr>
          <p:sp>
            <p:nvSpPr>
              <p:cNvPr id="63" name="Freeform 36">
                <a:extLst>
                  <a:ext uri="{FF2B5EF4-FFF2-40B4-BE49-F238E27FC236}">
                    <a16:creationId xmlns:a16="http://schemas.microsoft.com/office/drawing/2014/main" id="{BB9A8DAA-79E4-5D2F-4AED-832D06D75611}"/>
                  </a:ext>
                </a:extLst>
              </p:cNvPr>
              <p:cNvSpPr>
                <a:spLocks/>
              </p:cNvSpPr>
              <p:nvPr/>
            </p:nvSpPr>
            <p:spPr bwMode="auto">
              <a:xfrm>
                <a:off x="4947" y="1372"/>
                <a:ext cx="1002" cy="224"/>
              </a:xfrm>
              <a:custGeom>
                <a:avLst/>
                <a:gdLst>
                  <a:gd name="T0" fmla="*/ 994 w 1002"/>
                  <a:gd name="T1" fmla="*/ 159 h 224"/>
                  <a:gd name="T2" fmla="*/ 140 w 1002"/>
                  <a:gd name="T3" fmla="*/ 159 h 224"/>
                  <a:gd name="T4" fmla="*/ 836 w 1002"/>
                  <a:gd name="T5" fmla="*/ 166 h 224"/>
                  <a:gd name="T6" fmla="*/ 836 w 1002"/>
                  <a:gd name="T7" fmla="*/ 223 h 224"/>
                  <a:gd name="T8" fmla="*/ 1001 w 1002"/>
                  <a:gd name="T9" fmla="*/ 162 h 224"/>
                  <a:gd name="T10" fmla="*/ 994 w 1002"/>
                  <a:gd name="T11" fmla="*/ 159 h 224"/>
                </a:gdLst>
                <a:ahLst/>
                <a:cxnLst>
                  <a:cxn ang="0">
                    <a:pos x="T0" y="T1"/>
                  </a:cxn>
                  <a:cxn ang="0">
                    <a:pos x="T2" y="T3"/>
                  </a:cxn>
                  <a:cxn ang="0">
                    <a:pos x="T4" y="T5"/>
                  </a:cxn>
                  <a:cxn ang="0">
                    <a:pos x="T6" y="T7"/>
                  </a:cxn>
                  <a:cxn ang="0">
                    <a:pos x="T8" y="T9"/>
                  </a:cxn>
                  <a:cxn ang="0">
                    <a:pos x="T10" y="T11"/>
                  </a:cxn>
                </a:cxnLst>
                <a:rect l="0" t="0" r="r" b="b"/>
                <a:pathLst>
                  <a:path w="1002" h="224">
                    <a:moveTo>
                      <a:pt x="994" y="159"/>
                    </a:moveTo>
                    <a:lnTo>
                      <a:pt x="140" y="159"/>
                    </a:lnTo>
                    <a:lnTo>
                      <a:pt x="836" y="166"/>
                    </a:lnTo>
                    <a:lnTo>
                      <a:pt x="836" y="223"/>
                    </a:lnTo>
                    <a:lnTo>
                      <a:pt x="1001" y="162"/>
                    </a:lnTo>
                    <a:lnTo>
                      <a:pt x="994" y="159"/>
                    </a:lnTo>
                    <a:close/>
                  </a:path>
                </a:pathLst>
              </a:custGeom>
              <a:solidFill>
                <a:srgbClr val="E1BE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4" name="Freeform 37">
                <a:extLst>
                  <a:ext uri="{FF2B5EF4-FFF2-40B4-BE49-F238E27FC236}">
                    <a16:creationId xmlns:a16="http://schemas.microsoft.com/office/drawing/2014/main" id="{2899125B-CE90-0F76-3E2D-4CFFE76E635F}"/>
                  </a:ext>
                </a:extLst>
              </p:cNvPr>
              <p:cNvSpPr>
                <a:spLocks/>
              </p:cNvSpPr>
              <p:nvPr/>
            </p:nvSpPr>
            <p:spPr bwMode="auto">
              <a:xfrm>
                <a:off x="4947" y="1372"/>
                <a:ext cx="1002" cy="224"/>
              </a:xfrm>
              <a:custGeom>
                <a:avLst/>
                <a:gdLst>
                  <a:gd name="T0" fmla="*/ 498 w 1002"/>
                  <a:gd name="T1" fmla="*/ 0 h 224"/>
                  <a:gd name="T2" fmla="*/ 0 w 1002"/>
                  <a:gd name="T3" fmla="*/ 158 h 224"/>
                  <a:gd name="T4" fmla="*/ 140 w 1002"/>
                  <a:gd name="T5" fmla="*/ 211 h 224"/>
                  <a:gd name="T6" fmla="*/ 140 w 1002"/>
                  <a:gd name="T7" fmla="*/ 159 h 224"/>
                  <a:gd name="T8" fmla="*/ 994 w 1002"/>
                  <a:gd name="T9" fmla="*/ 159 h 224"/>
                  <a:gd name="T10" fmla="*/ 498 w 1002"/>
                  <a:gd name="T11" fmla="*/ 0 h 224"/>
                </a:gdLst>
                <a:ahLst/>
                <a:cxnLst>
                  <a:cxn ang="0">
                    <a:pos x="T0" y="T1"/>
                  </a:cxn>
                  <a:cxn ang="0">
                    <a:pos x="T2" y="T3"/>
                  </a:cxn>
                  <a:cxn ang="0">
                    <a:pos x="T4" y="T5"/>
                  </a:cxn>
                  <a:cxn ang="0">
                    <a:pos x="T6" y="T7"/>
                  </a:cxn>
                  <a:cxn ang="0">
                    <a:pos x="T8" y="T9"/>
                  </a:cxn>
                  <a:cxn ang="0">
                    <a:pos x="T10" y="T11"/>
                  </a:cxn>
                </a:cxnLst>
                <a:rect l="0" t="0" r="r" b="b"/>
                <a:pathLst>
                  <a:path w="1002" h="224">
                    <a:moveTo>
                      <a:pt x="498" y="0"/>
                    </a:moveTo>
                    <a:lnTo>
                      <a:pt x="0" y="158"/>
                    </a:lnTo>
                    <a:lnTo>
                      <a:pt x="140" y="211"/>
                    </a:lnTo>
                    <a:lnTo>
                      <a:pt x="140" y="159"/>
                    </a:lnTo>
                    <a:lnTo>
                      <a:pt x="994" y="159"/>
                    </a:lnTo>
                    <a:lnTo>
                      <a:pt x="498" y="0"/>
                    </a:lnTo>
                    <a:close/>
                  </a:path>
                </a:pathLst>
              </a:custGeom>
              <a:solidFill>
                <a:srgbClr val="E1BE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62" name="Freeform 38">
              <a:extLst>
                <a:ext uri="{FF2B5EF4-FFF2-40B4-BE49-F238E27FC236}">
                  <a16:creationId xmlns:a16="http://schemas.microsoft.com/office/drawing/2014/main" id="{F04A5344-E4A9-86E1-E30F-AF33B6A3E401}"/>
                </a:ext>
              </a:extLst>
            </p:cNvPr>
            <p:cNvSpPr>
              <a:spLocks/>
            </p:cNvSpPr>
            <p:nvPr/>
          </p:nvSpPr>
          <p:spPr bwMode="auto">
            <a:xfrm>
              <a:off x="5088" y="1531"/>
              <a:ext cx="697" cy="189"/>
            </a:xfrm>
            <a:custGeom>
              <a:avLst/>
              <a:gdLst>
                <a:gd name="T0" fmla="*/ 0 w 697"/>
                <a:gd name="T1" fmla="*/ 0 h 189"/>
                <a:gd name="T2" fmla="*/ 0 w 697"/>
                <a:gd name="T3" fmla="*/ 52 h 189"/>
                <a:gd name="T4" fmla="*/ 359 w 697"/>
                <a:gd name="T5" fmla="*/ 188 h 189"/>
                <a:gd name="T6" fmla="*/ 696 w 697"/>
                <a:gd name="T7" fmla="*/ 63 h 189"/>
                <a:gd name="T8" fmla="*/ 696 w 697"/>
                <a:gd name="T9" fmla="*/ 6 h 189"/>
                <a:gd name="T10" fmla="*/ 0 w 697"/>
                <a:gd name="T11" fmla="*/ 0 h 189"/>
              </a:gdLst>
              <a:ahLst/>
              <a:cxnLst>
                <a:cxn ang="0">
                  <a:pos x="T0" y="T1"/>
                </a:cxn>
                <a:cxn ang="0">
                  <a:pos x="T2" y="T3"/>
                </a:cxn>
                <a:cxn ang="0">
                  <a:pos x="T4" y="T5"/>
                </a:cxn>
                <a:cxn ang="0">
                  <a:pos x="T6" y="T7"/>
                </a:cxn>
                <a:cxn ang="0">
                  <a:pos x="T8" y="T9"/>
                </a:cxn>
                <a:cxn ang="0">
                  <a:pos x="T10" y="T11"/>
                </a:cxn>
              </a:cxnLst>
              <a:rect l="0" t="0" r="r" b="b"/>
              <a:pathLst>
                <a:path w="697" h="189">
                  <a:moveTo>
                    <a:pt x="0" y="0"/>
                  </a:moveTo>
                  <a:lnTo>
                    <a:pt x="0" y="52"/>
                  </a:lnTo>
                  <a:lnTo>
                    <a:pt x="359" y="188"/>
                  </a:lnTo>
                  <a:lnTo>
                    <a:pt x="696" y="63"/>
                  </a:lnTo>
                  <a:lnTo>
                    <a:pt x="696" y="6"/>
                  </a:lnTo>
                  <a:lnTo>
                    <a:pt x="0" y="0"/>
                  </a:lnTo>
                  <a:close/>
                </a:path>
              </a:pathLst>
            </a:custGeom>
            <a:solidFill>
              <a:srgbClr val="CAB4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67" name="TextBox 66">
            <a:extLst>
              <a:ext uri="{FF2B5EF4-FFF2-40B4-BE49-F238E27FC236}">
                <a16:creationId xmlns:a16="http://schemas.microsoft.com/office/drawing/2014/main" id="{07BC00D6-E001-F94F-DDE1-2831B3B44831}"/>
              </a:ext>
            </a:extLst>
          </p:cNvPr>
          <p:cNvSpPr txBox="1"/>
          <p:nvPr/>
        </p:nvSpPr>
        <p:spPr>
          <a:xfrm>
            <a:off x="1904365" y="5284695"/>
            <a:ext cx="4612196" cy="646331"/>
          </a:xfrm>
          <a:prstGeom prst="rect">
            <a:avLst/>
          </a:prstGeom>
          <a:noFill/>
        </p:spPr>
        <p:txBody>
          <a:bodyPr wrap="square" rtlCol="0">
            <a:spAutoFit/>
          </a:bodyPr>
          <a:lstStyle/>
          <a:p>
            <a:r>
              <a:rPr lang="en-AU" dirty="0"/>
              <a:t>Significant decrease in proportion of </a:t>
            </a:r>
            <a:r>
              <a:rPr lang="en-AU" b="1" dirty="0"/>
              <a:t>IMGs</a:t>
            </a:r>
            <a:r>
              <a:rPr lang="en-AU" dirty="0"/>
              <a:t> among EM trainees (from 58% to 38%)</a:t>
            </a:r>
          </a:p>
        </p:txBody>
      </p:sp>
      <p:graphicFrame>
        <p:nvGraphicFramePr>
          <p:cNvPr id="31" name="Content Placeholder 30">
            <a:extLst>
              <a:ext uri="{FF2B5EF4-FFF2-40B4-BE49-F238E27FC236}">
                <a16:creationId xmlns:a16="http://schemas.microsoft.com/office/drawing/2014/main" id="{46614C67-9926-4D3A-A41E-2023DA92D150}"/>
              </a:ext>
            </a:extLst>
          </p:cNvPr>
          <p:cNvGraphicFramePr>
            <a:graphicFrameLocks noGrp="1"/>
          </p:cNvGraphicFramePr>
          <p:nvPr>
            <p:ph sz="half" idx="2"/>
            <p:extLst>
              <p:ext uri="{D42A27DB-BD31-4B8C-83A1-F6EECF244321}">
                <p14:modId xmlns:p14="http://schemas.microsoft.com/office/powerpoint/2010/main" val="3663649073"/>
              </p:ext>
            </p:extLst>
          </p:nvPr>
        </p:nvGraphicFramePr>
        <p:xfrm>
          <a:off x="6640387" y="2759103"/>
          <a:ext cx="5469449" cy="391999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03397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AE92A814-1B17-1E83-1D2B-28D8780E1525}"/>
              </a:ext>
            </a:extLst>
          </p:cNvPr>
          <p:cNvGraphicFramePr>
            <a:graphicFrameLocks/>
          </p:cNvGraphicFramePr>
          <p:nvPr>
            <p:extLst>
              <p:ext uri="{D42A27DB-BD31-4B8C-83A1-F6EECF244321}">
                <p14:modId xmlns:p14="http://schemas.microsoft.com/office/powerpoint/2010/main" val="2935691873"/>
              </p:ext>
            </p:extLst>
          </p:nvPr>
        </p:nvGraphicFramePr>
        <p:xfrm>
          <a:off x="259491" y="1984881"/>
          <a:ext cx="6016618" cy="443877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8D6499DB-44B4-132B-6760-A34340A5C713}"/>
              </a:ext>
            </a:extLst>
          </p:cNvPr>
          <p:cNvGraphicFramePr>
            <a:graphicFrameLocks/>
          </p:cNvGraphicFramePr>
          <p:nvPr>
            <p:extLst>
              <p:ext uri="{D42A27DB-BD31-4B8C-83A1-F6EECF244321}">
                <p14:modId xmlns:p14="http://schemas.microsoft.com/office/powerpoint/2010/main" val="1132684073"/>
              </p:ext>
            </p:extLst>
          </p:nvPr>
        </p:nvGraphicFramePr>
        <p:xfrm>
          <a:off x="6421582" y="2052467"/>
          <a:ext cx="5442758" cy="4438779"/>
        </p:xfrm>
        <a:graphic>
          <a:graphicData uri="http://schemas.openxmlformats.org/drawingml/2006/chart">
            <c:chart xmlns:c="http://schemas.openxmlformats.org/drawingml/2006/chart" xmlns:r="http://schemas.openxmlformats.org/officeDocument/2006/relationships" r:id="rId3"/>
          </a:graphicData>
        </a:graphic>
      </p:graphicFrame>
      <p:sp>
        <p:nvSpPr>
          <p:cNvPr id="7" name="Title 3">
            <a:extLst>
              <a:ext uri="{FF2B5EF4-FFF2-40B4-BE49-F238E27FC236}">
                <a16:creationId xmlns:a16="http://schemas.microsoft.com/office/drawing/2014/main" id="{971C69F2-0DDE-96A7-0228-47A9FCB8B5C4}"/>
              </a:ext>
            </a:extLst>
          </p:cNvPr>
          <p:cNvSpPr txBox="1">
            <a:spLocks/>
          </p:cNvSpPr>
          <p:nvPr/>
        </p:nvSpPr>
        <p:spPr>
          <a:xfrm>
            <a:off x="373995" y="162204"/>
            <a:ext cx="6510382" cy="675958"/>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AU" sz="3200" b="1" kern="0" dirty="0">
                <a:solidFill>
                  <a:schemeClr val="accent5"/>
                </a:solidFill>
                <a:latin typeface="Fira Sans" panose="020B0503050000020004" pitchFamily="34" charset="0"/>
                <a:ea typeface="Fira Sans" panose="020B0503050000020004" pitchFamily="34" charset="0"/>
                <a:cs typeface="Times New Roman" panose="02020603050405020304" pitchFamily="18" charset="0"/>
              </a:rPr>
              <a:t>EM Specialist Staffing</a:t>
            </a:r>
            <a:endParaRPr lang="en-AU" dirty="0">
              <a:solidFill>
                <a:schemeClr val="accent5"/>
              </a:solidFill>
            </a:endParaRPr>
          </a:p>
        </p:txBody>
      </p:sp>
      <p:sp>
        <p:nvSpPr>
          <p:cNvPr id="2" name="TextBox 1">
            <a:extLst>
              <a:ext uri="{FF2B5EF4-FFF2-40B4-BE49-F238E27FC236}">
                <a16:creationId xmlns:a16="http://schemas.microsoft.com/office/drawing/2014/main" id="{70747E1D-127A-CFEB-3845-3BCCE6412922}"/>
              </a:ext>
            </a:extLst>
          </p:cNvPr>
          <p:cNvSpPr txBox="1"/>
          <p:nvPr/>
        </p:nvSpPr>
        <p:spPr>
          <a:xfrm>
            <a:off x="824753" y="995082"/>
            <a:ext cx="10614212" cy="1015663"/>
          </a:xfrm>
          <a:prstGeom prst="rect">
            <a:avLst/>
          </a:prstGeom>
          <a:noFill/>
          <a:ln>
            <a:solidFill>
              <a:schemeClr val="accent1">
                <a:lumMod val="75000"/>
              </a:schemeClr>
            </a:solidFill>
          </a:ln>
        </p:spPr>
        <p:txBody>
          <a:bodyPr wrap="square" rtlCol="0">
            <a:spAutoFit/>
          </a:bodyPr>
          <a:lstStyle/>
          <a:p>
            <a:r>
              <a:rPr lang="en-GB" sz="2000" b="1" dirty="0"/>
              <a:t>EM specialist staffing levels as measured by full time equivalent (FTE) positions have remained relatively consistent over the last five years, especially in Major and Metropolitan EDs, with similar trends observed in both Australia and New Zealand. </a:t>
            </a:r>
          </a:p>
        </p:txBody>
      </p:sp>
    </p:spTree>
    <p:extLst>
      <p:ext uri="{BB962C8B-B14F-4D97-AF65-F5344CB8AC3E}">
        <p14:creationId xmlns:p14="http://schemas.microsoft.com/office/powerpoint/2010/main" val="2288560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BE1A6D80-17B3-FCD6-C183-E484E753FE8D}"/>
              </a:ext>
            </a:extLst>
          </p:cNvPr>
          <p:cNvGraphicFramePr>
            <a:graphicFrameLocks/>
          </p:cNvGraphicFramePr>
          <p:nvPr/>
        </p:nvGraphicFramePr>
        <p:xfrm>
          <a:off x="269881" y="2086965"/>
          <a:ext cx="6016618" cy="3533905"/>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3">
            <a:extLst>
              <a:ext uri="{FF2B5EF4-FFF2-40B4-BE49-F238E27FC236}">
                <a16:creationId xmlns:a16="http://schemas.microsoft.com/office/drawing/2014/main" id="{971C69F2-0DDE-96A7-0228-47A9FCB8B5C4}"/>
              </a:ext>
            </a:extLst>
          </p:cNvPr>
          <p:cNvSpPr txBox="1">
            <a:spLocks/>
          </p:cNvSpPr>
          <p:nvPr/>
        </p:nvSpPr>
        <p:spPr>
          <a:xfrm>
            <a:off x="338136" y="165649"/>
            <a:ext cx="7294011" cy="67595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AU" sz="2900" b="1" kern="0" dirty="0">
                <a:solidFill>
                  <a:schemeClr val="accent5"/>
                </a:solidFill>
                <a:latin typeface="Fira Sans" panose="020B0503050000020004" pitchFamily="34" charset="0"/>
                <a:ea typeface="Fira Sans" panose="020B0503050000020004" pitchFamily="34" charset="0"/>
                <a:cs typeface="Times New Roman" panose="02020603050405020304" pitchFamily="18" charset="0"/>
              </a:rPr>
              <a:t>EM Specialist Vacancy Rates</a:t>
            </a:r>
            <a:endParaRPr lang="en-AU" sz="2900" dirty="0">
              <a:solidFill>
                <a:schemeClr val="accent5"/>
              </a:solidFill>
            </a:endParaRPr>
          </a:p>
        </p:txBody>
      </p:sp>
      <p:graphicFrame>
        <p:nvGraphicFramePr>
          <p:cNvPr id="8" name="Chart 7">
            <a:extLst>
              <a:ext uri="{FF2B5EF4-FFF2-40B4-BE49-F238E27FC236}">
                <a16:creationId xmlns:a16="http://schemas.microsoft.com/office/drawing/2014/main" id="{BADA9CA3-33E4-39CA-3F8E-EDAA28248F32}"/>
              </a:ext>
            </a:extLst>
          </p:cNvPr>
          <p:cNvGraphicFramePr>
            <a:graphicFrameLocks noChangeAspect="1"/>
          </p:cNvGraphicFramePr>
          <p:nvPr/>
        </p:nvGraphicFramePr>
        <p:xfrm>
          <a:off x="6958921" y="2621973"/>
          <a:ext cx="4891713" cy="3554384"/>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61DB7A72-A907-8D70-85CB-B6FDAD188EDD}"/>
              </a:ext>
            </a:extLst>
          </p:cNvPr>
          <p:cNvSpPr txBox="1"/>
          <p:nvPr/>
        </p:nvSpPr>
        <p:spPr>
          <a:xfrm>
            <a:off x="7981063" y="1300316"/>
            <a:ext cx="3869571" cy="1200329"/>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en-GB" b="1" dirty="0">
                <a:latin typeface="Fira Sans heading"/>
              </a:rPr>
              <a:t>In New Zealand, Regional EDs have consistently reported EM specialist vacancies over the past five years, ranging between 17% and 56% of </a:t>
            </a:r>
            <a:r>
              <a:rPr lang="en-GB" b="1" dirty="0" err="1">
                <a:latin typeface="Fira Sans heading"/>
              </a:rPr>
              <a:t>EDs.</a:t>
            </a:r>
            <a:endParaRPr lang="en-GB" b="1" dirty="0">
              <a:latin typeface="Fira Sans heading"/>
            </a:endParaRPr>
          </a:p>
        </p:txBody>
      </p:sp>
      <p:sp>
        <p:nvSpPr>
          <p:cNvPr id="12" name="TextBox 11">
            <a:extLst>
              <a:ext uri="{FF2B5EF4-FFF2-40B4-BE49-F238E27FC236}">
                <a16:creationId xmlns:a16="http://schemas.microsoft.com/office/drawing/2014/main" id="{62C71F08-75B9-0C5A-D8B9-080B7D3374DB}"/>
              </a:ext>
            </a:extLst>
          </p:cNvPr>
          <p:cNvSpPr txBox="1"/>
          <p:nvPr/>
        </p:nvSpPr>
        <p:spPr>
          <a:xfrm>
            <a:off x="393148" y="1163723"/>
            <a:ext cx="6016618" cy="830997"/>
          </a:xfrm>
          <a:prstGeom prst="rect">
            <a:avLst/>
          </a:prstGeom>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wrap="square" rtlCol="0">
            <a:spAutoFit/>
          </a:bodyPr>
          <a:lstStyle/>
          <a:p>
            <a:r>
              <a:rPr lang="en-GB" sz="1600" b="1" dirty="0">
                <a:latin typeface="+mj-lt"/>
              </a:rPr>
              <a:t>Of all potential EM specialist FTE, almost one fifth was unfilled in Regional Australian EDs in 2021 (19.4% compared to 5.3% in Metropolitan EDs)</a:t>
            </a:r>
            <a:endParaRPr lang="en-AU" sz="1600" b="1" dirty="0">
              <a:latin typeface="+mj-lt"/>
            </a:endParaRPr>
          </a:p>
        </p:txBody>
      </p:sp>
      <p:sp>
        <p:nvSpPr>
          <p:cNvPr id="13" name="TextBox 12">
            <a:extLst>
              <a:ext uri="{FF2B5EF4-FFF2-40B4-BE49-F238E27FC236}">
                <a16:creationId xmlns:a16="http://schemas.microsoft.com/office/drawing/2014/main" id="{373016F9-90C3-03A9-0031-2DD7477D59EA}"/>
              </a:ext>
            </a:extLst>
          </p:cNvPr>
          <p:cNvSpPr txBox="1"/>
          <p:nvPr/>
        </p:nvSpPr>
        <p:spPr>
          <a:xfrm>
            <a:off x="1463040" y="5713115"/>
            <a:ext cx="4891713" cy="107721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GB" sz="1600" b="1" dirty="0">
                <a:solidFill>
                  <a:schemeClr val="accent5"/>
                </a:solidFill>
                <a:latin typeface="+mj-lt"/>
              </a:rPr>
              <a:t>In Australia, a larger proportion of Regional EDs reported having EM specialist vacancies in recent years, except in 2021, with Medium metropolitan EDs overtaking them.</a:t>
            </a:r>
            <a:endParaRPr lang="en-AU" sz="1600" b="1" dirty="0">
              <a:solidFill>
                <a:schemeClr val="accent5"/>
              </a:solidFill>
              <a:latin typeface="+mj-lt"/>
            </a:endParaRPr>
          </a:p>
        </p:txBody>
      </p:sp>
      <p:pic>
        <p:nvPicPr>
          <p:cNvPr id="3" name="Graphic 2" descr="Australia with solid fill">
            <a:extLst>
              <a:ext uri="{FF2B5EF4-FFF2-40B4-BE49-F238E27FC236}">
                <a16:creationId xmlns:a16="http://schemas.microsoft.com/office/drawing/2014/main" id="{8E866883-8F61-9385-A079-1C893E943067}"/>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t="27805" r="33169" b="17376"/>
          <a:stretch/>
        </p:blipFill>
        <p:spPr>
          <a:xfrm>
            <a:off x="393148" y="5713115"/>
            <a:ext cx="1013096" cy="830997"/>
          </a:xfrm>
          <a:prstGeom prst="rect">
            <a:avLst/>
          </a:prstGeom>
        </p:spPr>
      </p:pic>
      <p:pic>
        <p:nvPicPr>
          <p:cNvPr id="10" name="Graphic 9" descr="Australia with solid fill">
            <a:extLst>
              <a:ext uri="{FF2B5EF4-FFF2-40B4-BE49-F238E27FC236}">
                <a16:creationId xmlns:a16="http://schemas.microsoft.com/office/drawing/2014/main" id="{D4F1410A-E6A9-CD3F-B309-8EDFA3EAD0B9}"/>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74186" t="61796" b="9770"/>
          <a:stretch/>
        </p:blipFill>
        <p:spPr>
          <a:xfrm>
            <a:off x="6891251" y="1300316"/>
            <a:ext cx="1089812" cy="1200329"/>
          </a:xfrm>
          <a:prstGeom prst="rect">
            <a:avLst/>
          </a:prstGeom>
        </p:spPr>
      </p:pic>
    </p:spTree>
    <p:extLst>
      <p:ext uri="{BB962C8B-B14F-4D97-AF65-F5344CB8AC3E}">
        <p14:creationId xmlns:p14="http://schemas.microsoft.com/office/powerpoint/2010/main" val="1935223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B99AEFC-2738-B9FA-6734-121278D354F2}"/>
              </a:ext>
            </a:extLst>
          </p:cNvPr>
          <p:cNvSpPr>
            <a:spLocks noGrp="1"/>
          </p:cNvSpPr>
          <p:nvPr>
            <p:ph type="title"/>
          </p:nvPr>
        </p:nvSpPr>
        <p:spPr>
          <a:xfrm>
            <a:off x="271130" y="277812"/>
            <a:ext cx="5824870" cy="536576"/>
          </a:xfrm>
        </p:spPr>
        <p:txBody>
          <a:bodyPr>
            <a:normAutofit/>
          </a:bodyPr>
          <a:lstStyle/>
          <a:p>
            <a:r>
              <a:rPr lang="en-AU" sz="3200" b="1" kern="0" dirty="0">
                <a:solidFill>
                  <a:schemeClr val="accent1"/>
                </a:solidFill>
                <a:effectLst/>
                <a:latin typeface="Fira Sans" panose="020B0503050000020004" pitchFamily="34" charset="0"/>
                <a:ea typeface="Fira Sans" panose="020B0503050000020004" pitchFamily="34" charset="0"/>
                <a:cs typeface="Times New Roman" panose="02020603050405020304" pitchFamily="18" charset="0"/>
              </a:rPr>
              <a:t>EM </a:t>
            </a:r>
            <a:r>
              <a:rPr lang="en-AU" sz="3200" b="1" kern="0">
                <a:solidFill>
                  <a:schemeClr val="accent1"/>
                </a:solidFill>
                <a:effectLst/>
                <a:latin typeface="Fira Sans" panose="020B0503050000020004" pitchFamily="34" charset="0"/>
                <a:ea typeface="Fira Sans" panose="020B0503050000020004" pitchFamily="34" charset="0"/>
                <a:cs typeface="Times New Roman" panose="02020603050405020304" pitchFamily="18" charset="0"/>
              </a:rPr>
              <a:t>Specialist </a:t>
            </a:r>
            <a:r>
              <a:rPr lang="en-AU" sz="3200" b="1" kern="0">
                <a:solidFill>
                  <a:schemeClr val="accent1"/>
                </a:solidFill>
                <a:latin typeface="Fira Sans" panose="020B0503050000020004" pitchFamily="34" charset="0"/>
                <a:ea typeface="Fira Sans" panose="020B0503050000020004" pitchFamily="34" charset="0"/>
                <a:cs typeface="Times New Roman" panose="02020603050405020304" pitchFamily="18" charset="0"/>
              </a:rPr>
              <a:t>New </a:t>
            </a:r>
            <a:r>
              <a:rPr lang="en-AU" sz="3200" b="1" kern="0" dirty="0">
                <a:solidFill>
                  <a:schemeClr val="accent1"/>
                </a:solidFill>
                <a:latin typeface="Fira Sans" panose="020B0503050000020004" pitchFamily="34" charset="0"/>
                <a:ea typeface="Fira Sans" panose="020B0503050000020004" pitchFamily="34" charset="0"/>
                <a:cs typeface="Times New Roman" panose="02020603050405020304" pitchFamily="18" charset="0"/>
              </a:rPr>
              <a:t>G</a:t>
            </a:r>
            <a:r>
              <a:rPr lang="en-AU" sz="3200" b="1" kern="0">
                <a:solidFill>
                  <a:schemeClr val="accent1"/>
                </a:solidFill>
                <a:effectLst/>
                <a:latin typeface="Fira Sans" panose="020B0503050000020004" pitchFamily="34" charset="0"/>
                <a:ea typeface="Fira Sans" panose="020B0503050000020004" pitchFamily="34" charset="0"/>
                <a:cs typeface="Times New Roman" panose="02020603050405020304" pitchFamily="18" charset="0"/>
              </a:rPr>
              <a:t>raduates</a:t>
            </a:r>
            <a:endParaRPr lang="en-AU" sz="6000" dirty="0">
              <a:solidFill>
                <a:schemeClr val="accent1"/>
              </a:solidFill>
            </a:endParaRPr>
          </a:p>
        </p:txBody>
      </p:sp>
      <p:graphicFrame>
        <p:nvGraphicFramePr>
          <p:cNvPr id="7" name="Content Placeholder 6">
            <a:extLst>
              <a:ext uri="{FF2B5EF4-FFF2-40B4-BE49-F238E27FC236}">
                <a16:creationId xmlns:a16="http://schemas.microsoft.com/office/drawing/2014/main" id="{1DE4BEC4-154D-402D-9B2D-E77F5B1691F2}"/>
              </a:ext>
            </a:extLst>
          </p:cNvPr>
          <p:cNvGraphicFramePr>
            <a:graphicFrameLocks noGrp="1"/>
          </p:cNvGraphicFramePr>
          <p:nvPr>
            <p:ph sz="half" idx="2"/>
            <p:extLst>
              <p:ext uri="{D42A27DB-BD31-4B8C-83A1-F6EECF244321}">
                <p14:modId xmlns:p14="http://schemas.microsoft.com/office/powerpoint/2010/main" val="1389345769"/>
              </p:ext>
            </p:extLst>
          </p:nvPr>
        </p:nvGraphicFramePr>
        <p:xfrm>
          <a:off x="233030" y="2328136"/>
          <a:ext cx="5451846" cy="4331608"/>
        </p:xfrm>
        <a:graphic>
          <a:graphicData uri="http://schemas.openxmlformats.org/drawingml/2006/chart">
            <c:chart xmlns:c="http://schemas.openxmlformats.org/drawingml/2006/chart" xmlns:r="http://schemas.openxmlformats.org/officeDocument/2006/relationships" r:id="rId2"/>
          </a:graphicData>
        </a:graphic>
      </p:graphicFrame>
      <p:cxnSp>
        <p:nvCxnSpPr>
          <p:cNvPr id="15" name="Straight Connector 14">
            <a:extLst>
              <a:ext uri="{FF2B5EF4-FFF2-40B4-BE49-F238E27FC236}">
                <a16:creationId xmlns:a16="http://schemas.microsoft.com/office/drawing/2014/main" id="{67FE0E29-F919-08E7-A1ED-F5B112E3FB8B}"/>
              </a:ext>
            </a:extLst>
          </p:cNvPr>
          <p:cNvCxnSpPr/>
          <p:nvPr/>
        </p:nvCxnSpPr>
        <p:spPr>
          <a:xfrm>
            <a:off x="233030" y="875341"/>
            <a:ext cx="5824870"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CDF42582-E4FE-A10D-B15E-D560B25F4EC9}"/>
              </a:ext>
            </a:extLst>
          </p:cNvPr>
          <p:cNvSpPr txBox="1"/>
          <p:nvPr/>
        </p:nvSpPr>
        <p:spPr>
          <a:xfrm>
            <a:off x="1534886" y="945143"/>
            <a:ext cx="4355552" cy="1200329"/>
          </a:xfrm>
          <a:prstGeom prst="rect">
            <a:avLst/>
          </a:prstGeom>
          <a:noFill/>
        </p:spPr>
        <p:txBody>
          <a:bodyPr wrap="square">
            <a:spAutoFit/>
          </a:bodyPr>
          <a:lstStyle/>
          <a:p>
            <a:pPr algn="r"/>
            <a:r>
              <a:rPr lang="en-GB" dirty="0">
                <a:solidFill>
                  <a:schemeClr val="accent3"/>
                </a:solidFill>
                <a:latin typeface="+mj-lt"/>
              </a:rPr>
              <a:t>The likelihood of securing an emergency medicine specialist position is trending upwards in 2021, compared with 2020.</a:t>
            </a:r>
            <a:endParaRPr lang="en-AU" dirty="0">
              <a:solidFill>
                <a:schemeClr val="accent3"/>
              </a:solidFill>
              <a:latin typeface="+mj-lt"/>
            </a:endParaRPr>
          </a:p>
        </p:txBody>
      </p:sp>
      <p:pic>
        <p:nvPicPr>
          <p:cNvPr id="37" name="Graphic 36" descr="Business Growth with solid fill">
            <a:extLst>
              <a:ext uri="{FF2B5EF4-FFF2-40B4-BE49-F238E27FC236}">
                <a16:creationId xmlns:a16="http://schemas.microsoft.com/office/drawing/2014/main" id="{7F5B6614-4087-4DBB-AE99-83A76C67EF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6084" y="1058006"/>
            <a:ext cx="1058681" cy="1010869"/>
          </a:xfrm>
          <a:prstGeom prst="rect">
            <a:avLst/>
          </a:prstGeom>
        </p:spPr>
      </p:pic>
      <p:cxnSp>
        <p:nvCxnSpPr>
          <p:cNvPr id="17" name="Straight Connector 16">
            <a:extLst>
              <a:ext uri="{FF2B5EF4-FFF2-40B4-BE49-F238E27FC236}">
                <a16:creationId xmlns:a16="http://schemas.microsoft.com/office/drawing/2014/main" id="{5E0BEBB2-2CAB-BC04-5328-CE9A9E3FAEC0}"/>
              </a:ext>
            </a:extLst>
          </p:cNvPr>
          <p:cNvCxnSpPr/>
          <p:nvPr/>
        </p:nvCxnSpPr>
        <p:spPr>
          <a:xfrm>
            <a:off x="233030" y="2178943"/>
            <a:ext cx="5824870"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9" name="Chart 18">
            <a:extLst>
              <a:ext uri="{FF2B5EF4-FFF2-40B4-BE49-F238E27FC236}">
                <a16:creationId xmlns:a16="http://schemas.microsoft.com/office/drawing/2014/main" id="{2C7F7349-9FBC-4E89-B66F-37CADBC3CA25}"/>
              </a:ext>
            </a:extLst>
          </p:cNvPr>
          <p:cNvGraphicFramePr>
            <a:graphicFrameLocks/>
          </p:cNvGraphicFramePr>
          <p:nvPr>
            <p:extLst>
              <p:ext uri="{D42A27DB-BD31-4B8C-83A1-F6EECF244321}">
                <p14:modId xmlns:p14="http://schemas.microsoft.com/office/powerpoint/2010/main" val="3279625666"/>
              </p:ext>
            </p:extLst>
          </p:nvPr>
        </p:nvGraphicFramePr>
        <p:xfrm>
          <a:off x="6301564" y="277812"/>
          <a:ext cx="5619750" cy="4590912"/>
        </p:xfrm>
        <a:graphic>
          <a:graphicData uri="http://schemas.openxmlformats.org/drawingml/2006/chart">
            <c:chart xmlns:c="http://schemas.openxmlformats.org/drawingml/2006/chart" xmlns:r="http://schemas.openxmlformats.org/officeDocument/2006/relationships" r:id="rId5"/>
          </a:graphicData>
        </a:graphic>
      </p:graphicFrame>
      <p:sp>
        <p:nvSpPr>
          <p:cNvPr id="5" name="TextBox 4">
            <a:extLst>
              <a:ext uri="{FF2B5EF4-FFF2-40B4-BE49-F238E27FC236}">
                <a16:creationId xmlns:a16="http://schemas.microsoft.com/office/drawing/2014/main" id="{2C22915C-F94A-88F6-C380-1A5600C1EA39}"/>
              </a:ext>
            </a:extLst>
          </p:cNvPr>
          <p:cNvSpPr txBox="1"/>
          <p:nvPr/>
        </p:nvSpPr>
        <p:spPr>
          <a:xfrm>
            <a:off x="7151614" y="5257924"/>
            <a:ext cx="4660199" cy="923330"/>
          </a:xfrm>
          <a:prstGeom prst="rect">
            <a:avLst/>
          </a:prstGeom>
          <a:noFill/>
        </p:spPr>
        <p:txBody>
          <a:bodyPr wrap="square" rtlCol="0">
            <a:spAutoFit/>
          </a:bodyPr>
          <a:lstStyle/>
          <a:p>
            <a:pPr algn="r"/>
            <a:r>
              <a:rPr lang="en-GB" dirty="0">
                <a:solidFill>
                  <a:schemeClr val="accent5"/>
                </a:solidFill>
                <a:latin typeface="+mj-lt"/>
              </a:rPr>
              <a:t>The proportion of EM specialist graduates working in rural, regional and remote locations has doubled over the last 8 years</a:t>
            </a:r>
            <a:endParaRPr lang="en-AU" dirty="0">
              <a:solidFill>
                <a:schemeClr val="accent5"/>
              </a:solidFill>
              <a:latin typeface="+mj-lt"/>
            </a:endParaRPr>
          </a:p>
        </p:txBody>
      </p:sp>
      <p:pic>
        <p:nvPicPr>
          <p:cNvPr id="8" name="Graphic 7" descr="Route (Two Pins With A Path) with solid fill">
            <a:extLst>
              <a:ext uri="{FF2B5EF4-FFF2-40B4-BE49-F238E27FC236}">
                <a16:creationId xmlns:a16="http://schemas.microsoft.com/office/drawing/2014/main" id="{A7600A5E-76D8-1378-6CAC-533A281E9AA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237215" y="5266854"/>
            <a:ext cx="914400" cy="914400"/>
          </a:xfrm>
          <a:prstGeom prst="rect">
            <a:avLst/>
          </a:prstGeom>
        </p:spPr>
      </p:pic>
      <p:cxnSp>
        <p:nvCxnSpPr>
          <p:cNvPr id="22" name="Straight Connector 21">
            <a:extLst>
              <a:ext uri="{FF2B5EF4-FFF2-40B4-BE49-F238E27FC236}">
                <a16:creationId xmlns:a16="http://schemas.microsoft.com/office/drawing/2014/main" id="{99E43901-2B49-C3BA-BA8F-79DE665531A5}"/>
              </a:ext>
            </a:extLst>
          </p:cNvPr>
          <p:cNvCxnSpPr/>
          <p:nvPr/>
        </p:nvCxnSpPr>
        <p:spPr>
          <a:xfrm>
            <a:off x="6057900" y="5067788"/>
            <a:ext cx="5824870"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117E77F-1D8E-8699-41C5-547608BD7BC6}"/>
              </a:ext>
            </a:extLst>
          </p:cNvPr>
          <p:cNvCxnSpPr/>
          <p:nvPr/>
        </p:nvCxnSpPr>
        <p:spPr>
          <a:xfrm>
            <a:off x="6057900" y="6371390"/>
            <a:ext cx="5824870"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4931730"/>
      </p:ext>
    </p:extLst>
  </p:cSld>
  <p:clrMapOvr>
    <a:masterClrMapping/>
  </p:clrMapOvr>
</p:sld>
</file>

<file path=ppt/theme/theme1.xml><?xml version="1.0" encoding="utf-8"?>
<a:theme xmlns:a="http://schemas.openxmlformats.org/drawingml/2006/main" name="Office Theme">
  <a:themeElements>
    <a:clrScheme name="ACEM">
      <a:dk1>
        <a:srgbClr val="262626"/>
      </a:dk1>
      <a:lt1>
        <a:sysClr val="window" lastClr="FFFFFF"/>
      </a:lt1>
      <a:dk2>
        <a:srgbClr val="3F3F3F"/>
      </a:dk2>
      <a:lt2>
        <a:srgbClr val="FFFFFF"/>
      </a:lt2>
      <a:accent1>
        <a:srgbClr val="55601C"/>
      </a:accent1>
      <a:accent2>
        <a:srgbClr val="D52B1E"/>
      </a:accent2>
      <a:accent3>
        <a:srgbClr val="922790"/>
      </a:accent3>
      <a:accent4>
        <a:srgbClr val="B0BB24"/>
      </a:accent4>
      <a:accent5>
        <a:srgbClr val="0097A5"/>
      </a:accent5>
      <a:accent6>
        <a:srgbClr val="EE154B"/>
      </a:accent6>
      <a:hlink>
        <a:srgbClr val="3F3F3F"/>
      </a:hlink>
      <a:folHlink>
        <a:srgbClr val="7F7F7F"/>
      </a:folHlink>
    </a:clrScheme>
    <a:fontScheme name="ACEM">
      <a:majorFont>
        <a:latin typeface="Fira Sans"/>
        <a:ea typeface=""/>
        <a:cs typeface=""/>
      </a:majorFont>
      <a:minorFont>
        <a:latin typeface="Fira San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823</TotalTime>
  <Words>438</Words>
  <Application>Microsoft Office PowerPoint</Application>
  <PresentationFormat>Widescreen</PresentationFormat>
  <Paragraphs>71</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Fira Sans</vt:lpstr>
      <vt:lpstr>Fira Sans </vt:lpstr>
      <vt:lpstr>Fira Sans heading</vt:lpstr>
      <vt:lpstr>Fira Sans Light</vt:lpstr>
      <vt:lpstr>Office Theme</vt:lpstr>
      <vt:lpstr>Australia and New Zealand Emergency Medicine Specialist and Trainee Demographics and Workforce Profiles</vt:lpstr>
      <vt:lpstr>PowerPoint Presentation</vt:lpstr>
      <vt:lpstr>PowerPoint Presentation</vt:lpstr>
      <vt:lpstr>EM Specialist New Graduates</vt:lpstr>
    </vt:vector>
  </TitlesOfParts>
  <Company>ACEM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FACEMs Early Career Survey </dc:title>
  <dc:creator>Annaleis Tatkovic</dc:creator>
  <cp:lastModifiedBy>Jolene Lim</cp:lastModifiedBy>
  <cp:revision>15</cp:revision>
  <dcterms:created xsi:type="dcterms:W3CDTF">2022-05-03T02:10:00Z</dcterms:created>
  <dcterms:modified xsi:type="dcterms:W3CDTF">2022-05-30T02:12:51Z</dcterms:modified>
</cp:coreProperties>
</file>