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6" d="100"/>
          <a:sy n="56" d="100"/>
        </p:scale>
        <p:origin x="653" y="5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6AE554-A170-44F7-BB35-514CF3B780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AB0176A3-B054-4205-AD6E-E22E89419B40}">
      <dgm:prSet phldrT="[Text]"/>
      <dgm:spPr/>
      <dgm:t>
        <a:bodyPr/>
        <a:lstStyle/>
        <a:p>
          <a:r>
            <a:rPr lang="en-NZ" dirty="0"/>
            <a:t>1. EDs to be culturally safe for Māori?</a:t>
          </a:r>
          <a:endParaRPr lang="en-GB" dirty="0"/>
        </a:p>
      </dgm:t>
    </dgm:pt>
    <dgm:pt modelId="{E8565CCD-6743-4DAE-8E04-CF0DE3E05F0B}" type="parTrans" cxnId="{41A45846-DE03-4E89-96F0-F2DDCB39B394}">
      <dgm:prSet/>
      <dgm:spPr/>
      <dgm:t>
        <a:bodyPr/>
        <a:lstStyle/>
        <a:p>
          <a:endParaRPr lang="en-GB"/>
        </a:p>
      </dgm:t>
    </dgm:pt>
    <dgm:pt modelId="{9615BB6D-BD00-4134-9F66-E7B67FC2E651}" type="sibTrans" cxnId="{41A45846-DE03-4E89-96F0-F2DDCB39B394}">
      <dgm:prSet/>
      <dgm:spPr/>
      <dgm:t>
        <a:bodyPr/>
        <a:lstStyle/>
        <a:p>
          <a:endParaRPr lang="en-GB"/>
        </a:p>
      </dgm:t>
    </dgm:pt>
    <dgm:pt modelId="{51C3C401-2E7E-4950-B177-F2A5BB9A3F2E}">
      <dgm:prSet phldrT="[Text]"/>
      <dgm:spPr/>
      <dgm:t>
        <a:bodyPr/>
        <a:lstStyle/>
        <a:p>
          <a:r>
            <a:rPr lang="en-NZ" dirty="0"/>
            <a:t>2. Workplace Racism &amp; bias?</a:t>
          </a:r>
          <a:endParaRPr lang="en-GB" dirty="0"/>
        </a:p>
      </dgm:t>
    </dgm:pt>
    <dgm:pt modelId="{148F67C3-5F6D-419F-AC54-30BCBB220DA9}" type="parTrans" cxnId="{F4745C76-CEE4-412C-8DC3-6D8A8B4F0CD5}">
      <dgm:prSet/>
      <dgm:spPr/>
      <dgm:t>
        <a:bodyPr/>
        <a:lstStyle/>
        <a:p>
          <a:endParaRPr lang="en-GB"/>
        </a:p>
      </dgm:t>
    </dgm:pt>
    <dgm:pt modelId="{A84B2473-E03B-4A4B-95C9-A191A667A1EB}" type="sibTrans" cxnId="{F4745C76-CEE4-412C-8DC3-6D8A8B4F0CD5}">
      <dgm:prSet/>
      <dgm:spPr/>
      <dgm:t>
        <a:bodyPr/>
        <a:lstStyle/>
        <a:p>
          <a:endParaRPr lang="en-GB"/>
        </a:p>
      </dgm:t>
    </dgm:pt>
    <dgm:pt modelId="{C8884248-000F-41D1-942C-BA00029AB640}">
      <dgm:prSet phldrT="[Text]"/>
      <dgm:spPr/>
      <dgm:t>
        <a:bodyPr/>
        <a:lstStyle/>
        <a:p>
          <a:r>
            <a:rPr lang="en-NZ" dirty="0"/>
            <a:t>3. Increase Māori ED workforce?</a:t>
          </a:r>
          <a:endParaRPr lang="en-GB" dirty="0"/>
        </a:p>
      </dgm:t>
    </dgm:pt>
    <dgm:pt modelId="{D0881EE3-92B0-4DD1-942D-B19E5DB73566}" type="parTrans" cxnId="{2244B3CD-6363-4C77-80A0-07DDF14A48A4}">
      <dgm:prSet/>
      <dgm:spPr/>
      <dgm:t>
        <a:bodyPr/>
        <a:lstStyle/>
        <a:p>
          <a:endParaRPr lang="en-GB"/>
        </a:p>
      </dgm:t>
    </dgm:pt>
    <dgm:pt modelId="{A7D0ACE3-899B-497F-A476-E9FC2A7CF185}" type="sibTrans" cxnId="{2244B3CD-6363-4C77-80A0-07DDF14A48A4}">
      <dgm:prSet/>
      <dgm:spPr/>
      <dgm:t>
        <a:bodyPr/>
        <a:lstStyle/>
        <a:p>
          <a:endParaRPr lang="en-GB"/>
        </a:p>
      </dgm:t>
    </dgm:pt>
    <dgm:pt modelId="{0D83F80C-E347-4D14-B00F-072071550F9B}">
      <dgm:prSet phldrT="[Text]"/>
      <dgm:spPr/>
      <dgm:t>
        <a:bodyPr/>
        <a:lstStyle/>
        <a:p>
          <a:r>
            <a:rPr lang="en-NZ" dirty="0"/>
            <a:t>4. How do we measure equity in ED?</a:t>
          </a:r>
          <a:endParaRPr lang="en-GB" dirty="0"/>
        </a:p>
      </dgm:t>
    </dgm:pt>
    <dgm:pt modelId="{B29347AA-5928-4273-9202-29A42DCB8CE5}" type="parTrans" cxnId="{34622098-8E88-48D3-A4C1-74282F37F029}">
      <dgm:prSet/>
      <dgm:spPr/>
      <dgm:t>
        <a:bodyPr/>
        <a:lstStyle/>
        <a:p>
          <a:endParaRPr lang="en-GB"/>
        </a:p>
      </dgm:t>
    </dgm:pt>
    <dgm:pt modelId="{5630D27C-C10A-4162-B797-C51D2D54F3E3}" type="sibTrans" cxnId="{34622098-8E88-48D3-A4C1-74282F37F029}">
      <dgm:prSet/>
      <dgm:spPr/>
      <dgm:t>
        <a:bodyPr/>
        <a:lstStyle/>
        <a:p>
          <a:endParaRPr lang="en-GB"/>
        </a:p>
      </dgm:t>
    </dgm:pt>
    <dgm:pt modelId="{C322EE30-F6FA-48F9-9998-D3072A16EEB5}" type="pres">
      <dgm:prSet presAssocID="{FC6AE554-A170-44F7-BB35-514CF3B780C9}" presName="diagram" presStyleCnt="0">
        <dgm:presLayoutVars>
          <dgm:dir/>
          <dgm:resizeHandles val="exact"/>
        </dgm:presLayoutVars>
      </dgm:prSet>
      <dgm:spPr/>
      <dgm:t>
        <a:bodyPr/>
        <a:lstStyle/>
        <a:p>
          <a:endParaRPr lang="en-AU"/>
        </a:p>
      </dgm:t>
    </dgm:pt>
    <dgm:pt modelId="{B1833F0B-2BE1-463D-8542-F46A5AE44E96}" type="pres">
      <dgm:prSet presAssocID="{AB0176A3-B054-4205-AD6E-E22E89419B40}" presName="node" presStyleLbl="node1" presStyleIdx="0" presStyleCnt="4">
        <dgm:presLayoutVars>
          <dgm:bulletEnabled val="1"/>
        </dgm:presLayoutVars>
      </dgm:prSet>
      <dgm:spPr/>
      <dgm:t>
        <a:bodyPr/>
        <a:lstStyle/>
        <a:p>
          <a:endParaRPr lang="en-AU"/>
        </a:p>
      </dgm:t>
    </dgm:pt>
    <dgm:pt modelId="{8E1AEF5C-26E5-484A-A786-7CB3DD1BC1B6}" type="pres">
      <dgm:prSet presAssocID="{9615BB6D-BD00-4134-9F66-E7B67FC2E651}" presName="sibTrans" presStyleCnt="0"/>
      <dgm:spPr/>
    </dgm:pt>
    <dgm:pt modelId="{BAF78F17-DBCA-409F-BCEA-206C38C6A7FA}" type="pres">
      <dgm:prSet presAssocID="{51C3C401-2E7E-4950-B177-F2A5BB9A3F2E}" presName="node" presStyleLbl="node1" presStyleIdx="1" presStyleCnt="4" custLinFactNeighborX="-5000" custLinFactNeighborY="661">
        <dgm:presLayoutVars>
          <dgm:bulletEnabled val="1"/>
        </dgm:presLayoutVars>
      </dgm:prSet>
      <dgm:spPr/>
      <dgm:t>
        <a:bodyPr/>
        <a:lstStyle/>
        <a:p>
          <a:endParaRPr lang="en-AU"/>
        </a:p>
      </dgm:t>
    </dgm:pt>
    <dgm:pt modelId="{0D86BB88-A9E2-4D30-BCB6-58E815C266A8}" type="pres">
      <dgm:prSet presAssocID="{A84B2473-E03B-4A4B-95C9-A191A667A1EB}" presName="sibTrans" presStyleCnt="0"/>
      <dgm:spPr/>
    </dgm:pt>
    <dgm:pt modelId="{998A951A-3C2D-4436-88F1-E9EEF297C0A1}" type="pres">
      <dgm:prSet presAssocID="{C8884248-000F-41D1-942C-BA00029AB640}" presName="node" presStyleLbl="node1" presStyleIdx="2" presStyleCnt="4" custLinFactNeighborX="1263" custLinFactNeighborY="-701">
        <dgm:presLayoutVars>
          <dgm:bulletEnabled val="1"/>
        </dgm:presLayoutVars>
      </dgm:prSet>
      <dgm:spPr/>
      <dgm:t>
        <a:bodyPr/>
        <a:lstStyle/>
        <a:p>
          <a:endParaRPr lang="en-AU"/>
        </a:p>
      </dgm:t>
    </dgm:pt>
    <dgm:pt modelId="{9695BA96-D508-4859-9A3B-4F9D7D81FC7C}" type="pres">
      <dgm:prSet presAssocID="{A7D0ACE3-899B-497F-A476-E9FC2A7CF185}" presName="sibTrans" presStyleCnt="0"/>
      <dgm:spPr/>
    </dgm:pt>
    <dgm:pt modelId="{7F31F343-AE15-460E-8F8C-27125741B430}" type="pres">
      <dgm:prSet presAssocID="{0D83F80C-E347-4D14-B00F-072071550F9B}" presName="node" presStyleLbl="node1" presStyleIdx="3" presStyleCnt="4">
        <dgm:presLayoutVars>
          <dgm:bulletEnabled val="1"/>
        </dgm:presLayoutVars>
      </dgm:prSet>
      <dgm:spPr/>
      <dgm:t>
        <a:bodyPr/>
        <a:lstStyle/>
        <a:p>
          <a:endParaRPr lang="en-AU"/>
        </a:p>
      </dgm:t>
    </dgm:pt>
  </dgm:ptLst>
  <dgm:cxnLst>
    <dgm:cxn modelId="{75E3DDFF-3B47-4EEB-AEF9-A0D498AA31F7}" type="presOf" srcId="{51C3C401-2E7E-4950-B177-F2A5BB9A3F2E}" destId="{BAF78F17-DBCA-409F-BCEA-206C38C6A7FA}" srcOrd="0" destOrd="0" presId="urn:microsoft.com/office/officeart/2005/8/layout/default"/>
    <dgm:cxn modelId="{34622098-8E88-48D3-A4C1-74282F37F029}" srcId="{FC6AE554-A170-44F7-BB35-514CF3B780C9}" destId="{0D83F80C-E347-4D14-B00F-072071550F9B}" srcOrd="3" destOrd="0" parTransId="{B29347AA-5928-4273-9202-29A42DCB8CE5}" sibTransId="{5630D27C-C10A-4162-B797-C51D2D54F3E3}"/>
    <dgm:cxn modelId="{2244B3CD-6363-4C77-80A0-07DDF14A48A4}" srcId="{FC6AE554-A170-44F7-BB35-514CF3B780C9}" destId="{C8884248-000F-41D1-942C-BA00029AB640}" srcOrd="2" destOrd="0" parTransId="{D0881EE3-92B0-4DD1-942D-B19E5DB73566}" sibTransId="{A7D0ACE3-899B-497F-A476-E9FC2A7CF185}"/>
    <dgm:cxn modelId="{333074C4-5784-44AE-B322-DFB9FAD77251}" type="presOf" srcId="{0D83F80C-E347-4D14-B00F-072071550F9B}" destId="{7F31F343-AE15-460E-8F8C-27125741B430}" srcOrd="0" destOrd="0" presId="urn:microsoft.com/office/officeart/2005/8/layout/default"/>
    <dgm:cxn modelId="{75A97211-A42F-4546-A25F-448CBB7E4881}" type="presOf" srcId="{C8884248-000F-41D1-942C-BA00029AB640}" destId="{998A951A-3C2D-4436-88F1-E9EEF297C0A1}" srcOrd="0" destOrd="0" presId="urn:microsoft.com/office/officeart/2005/8/layout/default"/>
    <dgm:cxn modelId="{41A45846-DE03-4E89-96F0-F2DDCB39B394}" srcId="{FC6AE554-A170-44F7-BB35-514CF3B780C9}" destId="{AB0176A3-B054-4205-AD6E-E22E89419B40}" srcOrd="0" destOrd="0" parTransId="{E8565CCD-6743-4DAE-8E04-CF0DE3E05F0B}" sibTransId="{9615BB6D-BD00-4134-9F66-E7B67FC2E651}"/>
    <dgm:cxn modelId="{F4745C76-CEE4-412C-8DC3-6D8A8B4F0CD5}" srcId="{FC6AE554-A170-44F7-BB35-514CF3B780C9}" destId="{51C3C401-2E7E-4950-B177-F2A5BB9A3F2E}" srcOrd="1" destOrd="0" parTransId="{148F67C3-5F6D-419F-AC54-30BCBB220DA9}" sibTransId="{A84B2473-E03B-4A4B-95C9-A191A667A1EB}"/>
    <dgm:cxn modelId="{1392EA21-B9C7-43C2-B2AB-69B74D82648C}" type="presOf" srcId="{AB0176A3-B054-4205-AD6E-E22E89419B40}" destId="{B1833F0B-2BE1-463D-8542-F46A5AE44E96}" srcOrd="0" destOrd="0" presId="urn:microsoft.com/office/officeart/2005/8/layout/default"/>
    <dgm:cxn modelId="{0D54D509-C06B-4F27-ACA9-990008358DDA}" type="presOf" srcId="{FC6AE554-A170-44F7-BB35-514CF3B780C9}" destId="{C322EE30-F6FA-48F9-9998-D3072A16EEB5}" srcOrd="0" destOrd="0" presId="urn:microsoft.com/office/officeart/2005/8/layout/default"/>
    <dgm:cxn modelId="{36D45E3E-54F9-4CA4-8AB7-70BA62E06033}" type="presParOf" srcId="{C322EE30-F6FA-48F9-9998-D3072A16EEB5}" destId="{B1833F0B-2BE1-463D-8542-F46A5AE44E96}" srcOrd="0" destOrd="0" presId="urn:microsoft.com/office/officeart/2005/8/layout/default"/>
    <dgm:cxn modelId="{84534669-3DCF-4397-8087-5CB940F23E9F}" type="presParOf" srcId="{C322EE30-F6FA-48F9-9998-D3072A16EEB5}" destId="{8E1AEF5C-26E5-484A-A786-7CB3DD1BC1B6}" srcOrd="1" destOrd="0" presId="urn:microsoft.com/office/officeart/2005/8/layout/default"/>
    <dgm:cxn modelId="{D1FD22E3-FDD8-4B41-911F-2735E0810B69}" type="presParOf" srcId="{C322EE30-F6FA-48F9-9998-D3072A16EEB5}" destId="{BAF78F17-DBCA-409F-BCEA-206C38C6A7FA}" srcOrd="2" destOrd="0" presId="urn:microsoft.com/office/officeart/2005/8/layout/default"/>
    <dgm:cxn modelId="{F9454E37-7E55-4700-8060-0879D7E4D402}" type="presParOf" srcId="{C322EE30-F6FA-48F9-9998-D3072A16EEB5}" destId="{0D86BB88-A9E2-4D30-BCB6-58E815C266A8}" srcOrd="3" destOrd="0" presId="urn:microsoft.com/office/officeart/2005/8/layout/default"/>
    <dgm:cxn modelId="{6776FE42-7A5F-4A9E-883C-3C889D06FEB9}" type="presParOf" srcId="{C322EE30-F6FA-48F9-9998-D3072A16EEB5}" destId="{998A951A-3C2D-4436-88F1-E9EEF297C0A1}" srcOrd="4" destOrd="0" presId="urn:microsoft.com/office/officeart/2005/8/layout/default"/>
    <dgm:cxn modelId="{C364C6E6-2F95-43E2-8EA1-09E8050F3FEF}" type="presParOf" srcId="{C322EE30-F6FA-48F9-9998-D3072A16EEB5}" destId="{9695BA96-D508-4859-9A3B-4F9D7D81FC7C}" srcOrd="5" destOrd="0" presId="urn:microsoft.com/office/officeart/2005/8/layout/default"/>
    <dgm:cxn modelId="{3040F2E9-4239-43CC-A348-6C86B93F15DA}" type="presParOf" srcId="{C322EE30-F6FA-48F9-9998-D3072A16EEB5}" destId="{7F31F343-AE15-460E-8F8C-27125741B430}"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03E3737-1BAD-4235-9076-E793BD2F63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 xmlns:a16="http://schemas.microsoft.com/office/drawing/2014/main" id="{836A02C6-50F0-4647-829D-8D9C8118F0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1BD33303-5BDE-4625-8AD6-076B6B60B478}"/>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60422880-2577-49D6-BAB4-268ABC3B1B4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5C40756D-ABD4-42B5-A535-3A8DBE5392EB}"/>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1738224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6B4760-1785-4191-82D5-28A98D2BA68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520B04A0-8E9A-4B3F-95A0-7C4B774779A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AF5BA935-8738-44D3-8AE4-29E0D8A1E4BE}"/>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C93BFD8F-88AD-400F-94EC-D4D5B7F76C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FF9E0B88-88F4-44A5-9A57-1A45B4D3175A}"/>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3295275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4863EBA-8E88-4074-A222-172CE44314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467B3C1F-C15B-41A0-BD3B-0467575F43C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A852C6B8-CDF2-4EDC-9C53-1688D6D8048B}"/>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FAE2587F-95E3-4943-A616-1E37E1EEE9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1A86E746-93DD-4CF9-9268-17EB1743331D}"/>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3674398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199D02-0E67-448D-AA29-6AEC3A5F46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8EA5D3E4-19FC-48E4-85F8-45B8F9F6E95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D1EF0F6-1F28-4900-B9A2-3ED9E6850B57}"/>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F0312FB2-8AD2-4889-8068-65C5A72CE3E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66FAF894-7543-4124-9F61-CF38E3A44260}"/>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71620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E14313-4070-487D-B0DA-B1D249161A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 xmlns:a16="http://schemas.microsoft.com/office/drawing/2014/main" id="{A76174D0-6854-4337-8F9E-D7BE1D72F0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37E97E6D-7146-4A9F-8944-5AAC9719B645}"/>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576387D7-1979-480A-BA40-19E0008068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B67BB92A-EEC7-4BEB-9B88-D5C1EF748205}"/>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3411125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F85ABD-AA40-4D18-AF5B-65928B6E41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4D21A5C2-6D13-4EBF-B226-B7734C029B2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 xmlns:a16="http://schemas.microsoft.com/office/drawing/2014/main" id="{C50FE5BF-7EF3-4BD3-94E1-E93E9E1782D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 xmlns:a16="http://schemas.microsoft.com/office/drawing/2014/main" id="{F7220A1F-17C6-4391-8375-CAEDEA64A012}"/>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6" name="Footer Placeholder 5">
            <a:extLst>
              <a:ext uri="{FF2B5EF4-FFF2-40B4-BE49-F238E27FC236}">
                <a16:creationId xmlns="" xmlns:a16="http://schemas.microsoft.com/office/drawing/2014/main" id="{D5E9B022-31DA-4AC5-9C7A-630F9A4413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B22321FE-44A1-4574-87C3-898159CE6DA0}"/>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939107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B98E32-3580-40ED-AB0D-1861FFDF737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B28DA153-AD61-4D49-AB24-7A88286E95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81EF4522-8CFF-477A-B93A-DF69F91716D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 xmlns:a16="http://schemas.microsoft.com/office/drawing/2014/main" id="{CF25DBC7-7E41-4768-9D07-736A7CB9BE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348EB6F6-A34E-4A4A-9BB6-C4C66075F51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 xmlns:a16="http://schemas.microsoft.com/office/drawing/2014/main" id="{F19D75B9-0007-4496-8267-AB782ADBE53F}"/>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8" name="Footer Placeholder 7">
            <a:extLst>
              <a:ext uri="{FF2B5EF4-FFF2-40B4-BE49-F238E27FC236}">
                <a16:creationId xmlns="" xmlns:a16="http://schemas.microsoft.com/office/drawing/2014/main" id="{3BBCE927-A3ED-4824-928D-24A38261892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 xmlns:a16="http://schemas.microsoft.com/office/drawing/2014/main" id="{894FB8EB-6085-4742-9991-E501D0BFB6BD}"/>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1608885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3F11B0A-FEB8-4244-B7CC-288B236491F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 xmlns:a16="http://schemas.microsoft.com/office/drawing/2014/main" id="{8BB602C9-69B4-4712-BB4C-A11C6DC4B632}"/>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4" name="Footer Placeholder 3">
            <a:extLst>
              <a:ext uri="{FF2B5EF4-FFF2-40B4-BE49-F238E27FC236}">
                <a16:creationId xmlns="" xmlns:a16="http://schemas.microsoft.com/office/drawing/2014/main" id="{FAD54853-AA57-4E6A-8374-BBC75A6800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 xmlns:a16="http://schemas.microsoft.com/office/drawing/2014/main" id="{AD3AD6D3-73D7-4B5F-956E-38E20B6AD673}"/>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2643217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EDB1F11-8A75-4546-99BE-D7AA1FBFA339}"/>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3" name="Footer Placeholder 2">
            <a:extLst>
              <a:ext uri="{FF2B5EF4-FFF2-40B4-BE49-F238E27FC236}">
                <a16:creationId xmlns="" xmlns:a16="http://schemas.microsoft.com/office/drawing/2014/main" id="{8CBF26BB-8A52-468E-9656-FB33E8898C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 xmlns:a16="http://schemas.microsoft.com/office/drawing/2014/main" id="{9F6D1585-98AE-45C8-BC99-D098842C56FF}"/>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2689783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3795B9-EEBA-44BD-B908-5E28AFE751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B6F17DCD-511F-47E1-827A-CD2682644A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 xmlns:a16="http://schemas.microsoft.com/office/drawing/2014/main" id="{BACD188A-CA88-4206-8624-4903661E25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6587CAE-CBA3-408A-AFA5-39475C660D97}"/>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6" name="Footer Placeholder 5">
            <a:extLst>
              <a:ext uri="{FF2B5EF4-FFF2-40B4-BE49-F238E27FC236}">
                <a16:creationId xmlns="" xmlns:a16="http://schemas.microsoft.com/office/drawing/2014/main" id="{E4160545-AF96-4E53-B483-76C3FEDB3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591120BA-71D4-44A3-85DC-05231C6C28AE}"/>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1048048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FB4A0E-890C-4453-BF98-73C2C8024F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 xmlns:a16="http://schemas.microsoft.com/office/drawing/2014/main" id="{7378CE19-D6EC-47E0-ADCA-B0F2DADB8A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 xmlns:a16="http://schemas.microsoft.com/office/drawing/2014/main" id="{B470377E-2C33-4316-917C-B2213C97DF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E488474-BB5A-4B1B-9FB9-A1C605011C7C}"/>
              </a:ext>
            </a:extLst>
          </p:cNvPr>
          <p:cNvSpPr>
            <a:spLocks noGrp="1"/>
          </p:cNvSpPr>
          <p:nvPr>
            <p:ph type="dt" sz="half" idx="10"/>
          </p:nvPr>
        </p:nvSpPr>
        <p:spPr/>
        <p:txBody>
          <a:bodyPr/>
          <a:lstStyle/>
          <a:p>
            <a:fld id="{A118B889-25C7-4AD4-8B0D-449E5D02AD23}" type="datetimeFigureOut">
              <a:rPr lang="en-GB" smtClean="0"/>
              <a:t>28/03/2018</a:t>
            </a:fld>
            <a:endParaRPr lang="en-GB"/>
          </a:p>
        </p:txBody>
      </p:sp>
      <p:sp>
        <p:nvSpPr>
          <p:cNvPr id="6" name="Footer Placeholder 5">
            <a:extLst>
              <a:ext uri="{FF2B5EF4-FFF2-40B4-BE49-F238E27FC236}">
                <a16:creationId xmlns="" xmlns:a16="http://schemas.microsoft.com/office/drawing/2014/main" id="{5DBB06E9-C323-490B-BBCC-3B22C972CAD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538BB566-4294-425A-B5E5-4E986486DA86}"/>
              </a:ext>
            </a:extLst>
          </p:cNvPr>
          <p:cNvSpPr>
            <a:spLocks noGrp="1"/>
          </p:cNvSpPr>
          <p:nvPr>
            <p:ph type="sldNum" sz="quarter" idx="12"/>
          </p:nvPr>
        </p:nvSpPr>
        <p:spPr/>
        <p:txBody>
          <a:bodyPr/>
          <a:lstStyle/>
          <a:p>
            <a:fld id="{038DA790-6CF7-4A62-824A-323B24400C89}" type="slidenum">
              <a:rPr lang="en-GB" smtClean="0"/>
              <a:t>‹#›</a:t>
            </a:fld>
            <a:endParaRPr lang="en-GB"/>
          </a:p>
        </p:txBody>
      </p:sp>
    </p:spTree>
    <p:extLst>
      <p:ext uri="{BB962C8B-B14F-4D97-AF65-F5344CB8AC3E}">
        <p14:creationId xmlns:p14="http://schemas.microsoft.com/office/powerpoint/2010/main" val="1074174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29E172C-FA64-4AA0-82F7-216EFF6109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5681215A-09E9-44E9-9993-98B9D3247E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912179E9-AF7F-4C29-8CF5-6DF5F63834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18B889-25C7-4AD4-8B0D-449E5D02AD23}" type="datetimeFigureOut">
              <a:rPr lang="en-GB" smtClean="0"/>
              <a:t>28/03/2018</a:t>
            </a:fld>
            <a:endParaRPr lang="en-GB"/>
          </a:p>
        </p:txBody>
      </p:sp>
      <p:sp>
        <p:nvSpPr>
          <p:cNvPr id="5" name="Footer Placeholder 4">
            <a:extLst>
              <a:ext uri="{FF2B5EF4-FFF2-40B4-BE49-F238E27FC236}">
                <a16:creationId xmlns="" xmlns:a16="http://schemas.microsoft.com/office/drawing/2014/main" id="{6E5DCBCA-E7EC-457F-A326-26A18BCB55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 xmlns:a16="http://schemas.microsoft.com/office/drawing/2014/main" id="{FB449E1A-65B8-4EC7-8C4D-79C24C69D3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DA790-6CF7-4A62-824A-323B24400C89}" type="slidenum">
              <a:rPr lang="en-GB" smtClean="0"/>
              <a:t>‹#›</a:t>
            </a:fld>
            <a:endParaRPr lang="en-GB"/>
          </a:p>
        </p:txBody>
      </p:sp>
    </p:spTree>
    <p:extLst>
      <p:ext uri="{BB962C8B-B14F-4D97-AF65-F5344CB8AC3E}">
        <p14:creationId xmlns:p14="http://schemas.microsoft.com/office/powerpoint/2010/main" val="1335763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EE9B1A8-D5D5-4AA7-B43F-7259C0539A7B}"/>
              </a:ext>
            </a:extLst>
          </p:cNvPr>
          <p:cNvSpPr>
            <a:spLocks noGrp="1"/>
          </p:cNvSpPr>
          <p:nvPr>
            <p:ph type="ctrTitle"/>
          </p:nvPr>
        </p:nvSpPr>
        <p:spPr>
          <a:xfrm>
            <a:off x="1524000" y="1930746"/>
            <a:ext cx="9144000" cy="2387600"/>
          </a:xfrm>
        </p:spPr>
        <p:txBody>
          <a:bodyPr>
            <a:normAutofit fontScale="90000"/>
          </a:bodyPr>
          <a:lstStyle/>
          <a:p>
            <a:r>
              <a:rPr lang="en-NZ" b="1" dirty="0"/>
              <a:t>Summary of the Feedback of the Inaugural ACEM Hui,</a:t>
            </a:r>
            <a:br>
              <a:rPr lang="en-NZ" b="1" dirty="0"/>
            </a:br>
            <a:r>
              <a:rPr lang="en-NZ" sz="4400" b="1" dirty="0"/>
              <a:t> Te Manukanuka o Hoturoa Marae, Auckland, 8 March 2018.</a:t>
            </a:r>
            <a:endParaRPr lang="en-GB" sz="4400" b="1" dirty="0"/>
          </a:p>
        </p:txBody>
      </p:sp>
      <p:sp>
        <p:nvSpPr>
          <p:cNvPr id="3" name="Subtitle 2">
            <a:extLst>
              <a:ext uri="{FF2B5EF4-FFF2-40B4-BE49-F238E27FC236}">
                <a16:creationId xmlns="" xmlns:a16="http://schemas.microsoft.com/office/drawing/2014/main" id="{169EC49D-E6E9-4407-9ACA-4FFC3DA51B98}"/>
              </a:ext>
            </a:extLst>
          </p:cNvPr>
          <p:cNvSpPr>
            <a:spLocks noGrp="1"/>
          </p:cNvSpPr>
          <p:nvPr>
            <p:ph type="subTitle" idx="1"/>
          </p:nvPr>
        </p:nvSpPr>
        <p:spPr>
          <a:xfrm>
            <a:off x="1524000" y="4582699"/>
            <a:ext cx="9144000" cy="1655762"/>
          </a:xfrm>
        </p:spPr>
        <p:txBody>
          <a:bodyPr/>
          <a:lstStyle/>
          <a:p>
            <a:r>
              <a:rPr lang="en-NZ" dirty="0"/>
              <a:t>Prepared by Mahanga Maru (Hui Facilitator)</a:t>
            </a:r>
          </a:p>
          <a:p>
            <a:r>
              <a:rPr lang="en-NZ" dirty="0"/>
              <a:t>Maru Consulting Limited  </a:t>
            </a:r>
          </a:p>
          <a:p>
            <a:r>
              <a:rPr lang="en-NZ" dirty="0"/>
              <a:t>18 March 2018</a:t>
            </a:r>
            <a:endParaRPr lang="en-GB" dirty="0"/>
          </a:p>
        </p:txBody>
      </p:sp>
    </p:spTree>
    <p:extLst>
      <p:ext uri="{BB962C8B-B14F-4D97-AF65-F5344CB8AC3E}">
        <p14:creationId xmlns:p14="http://schemas.microsoft.com/office/powerpoint/2010/main" val="12618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B87E78B0-9608-41BD-A122-8505696EE1AE}"/>
              </a:ext>
            </a:extLst>
          </p:cNvPr>
          <p:cNvSpPr>
            <a:spLocks noGrp="1"/>
          </p:cNvSpPr>
          <p:nvPr>
            <p:ph type="title"/>
          </p:nvPr>
        </p:nvSpPr>
        <p:spPr/>
        <p:txBody>
          <a:bodyPr/>
          <a:lstStyle/>
          <a:p>
            <a:r>
              <a:rPr lang="en-NZ" b="1" i="1" dirty="0"/>
              <a:t>Topics – the four questions (ref to hand out)</a:t>
            </a:r>
            <a:endParaRPr lang="en-GB" b="1" i="1" dirty="0"/>
          </a:p>
        </p:txBody>
      </p:sp>
      <p:graphicFrame>
        <p:nvGraphicFramePr>
          <p:cNvPr id="10" name="Content Placeholder 9">
            <a:extLst>
              <a:ext uri="{FF2B5EF4-FFF2-40B4-BE49-F238E27FC236}">
                <a16:creationId xmlns="" xmlns:a16="http://schemas.microsoft.com/office/drawing/2014/main" id="{5ECCB7EB-F029-46FA-888E-3746AB6C98E3}"/>
              </a:ext>
            </a:extLst>
          </p:cNvPr>
          <p:cNvGraphicFramePr>
            <a:graphicFrameLocks noGrp="1"/>
          </p:cNvGraphicFramePr>
          <p:nvPr>
            <p:ph idx="1"/>
            <p:extLst>
              <p:ext uri="{D42A27DB-BD31-4B8C-83A1-F6EECF244321}">
                <p14:modId xmlns:p14="http://schemas.microsoft.com/office/powerpoint/2010/main" val="23918236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8422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59AB4C-2494-4758-955D-4A0ED99E597B}"/>
              </a:ext>
            </a:extLst>
          </p:cNvPr>
          <p:cNvSpPr>
            <a:spLocks noGrp="1"/>
          </p:cNvSpPr>
          <p:nvPr>
            <p:ph type="title"/>
          </p:nvPr>
        </p:nvSpPr>
        <p:spPr/>
        <p:txBody>
          <a:bodyPr>
            <a:normAutofit/>
          </a:bodyPr>
          <a:lstStyle/>
          <a:p>
            <a:r>
              <a:rPr lang="en-NZ" sz="4000" b="1" i="1" dirty="0"/>
              <a:t>Emergency Departments, culturally safe for Māori </a:t>
            </a:r>
            <a:r>
              <a:rPr lang="en-NZ" sz="4000" b="1" i="1" u="sng" dirty="0"/>
              <a:t>summary (topic 1)</a:t>
            </a:r>
            <a:endParaRPr lang="en-GB" sz="4000" b="1" i="1" u="sng" dirty="0"/>
          </a:p>
        </p:txBody>
      </p:sp>
      <p:sp>
        <p:nvSpPr>
          <p:cNvPr id="3" name="Content Placeholder 2">
            <a:extLst>
              <a:ext uri="{FF2B5EF4-FFF2-40B4-BE49-F238E27FC236}">
                <a16:creationId xmlns="" xmlns:a16="http://schemas.microsoft.com/office/drawing/2014/main" id="{50DEACA5-E30A-48F1-B79B-BDC6D13BE50E}"/>
              </a:ext>
            </a:extLst>
          </p:cNvPr>
          <p:cNvSpPr>
            <a:spLocks noGrp="1"/>
          </p:cNvSpPr>
          <p:nvPr>
            <p:ph idx="1"/>
          </p:nvPr>
        </p:nvSpPr>
        <p:spPr/>
        <p:txBody>
          <a:bodyPr>
            <a:normAutofit/>
          </a:bodyPr>
          <a:lstStyle/>
          <a:p>
            <a:r>
              <a:rPr lang="en-NZ" sz="3600" b="1" i="1" dirty="0"/>
              <a:t>Communication – </a:t>
            </a:r>
            <a:r>
              <a:rPr lang="en-NZ" sz="3600" i="1" dirty="0"/>
              <a:t>visual aids, Te Reo Māori, physical ED design, face to face, more experts/volunteers</a:t>
            </a:r>
          </a:p>
          <a:p>
            <a:r>
              <a:rPr lang="en-NZ" sz="3600" b="1" i="1" dirty="0"/>
              <a:t>Iwi ED ownership</a:t>
            </a:r>
            <a:r>
              <a:rPr lang="en-NZ" sz="3600" i="1" dirty="0"/>
              <a:t>; co-designed with iwi &amp; more  involvement, appropriate areas for </a:t>
            </a:r>
            <a:r>
              <a:rPr lang="en-NZ" sz="3600" i="1" dirty="0" smtClean="0"/>
              <a:t>whānau,</a:t>
            </a:r>
            <a:endParaRPr lang="en-NZ" sz="3600" i="1" dirty="0"/>
          </a:p>
          <a:p>
            <a:r>
              <a:rPr lang="en-NZ" sz="3600" b="1" i="1" dirty="0"/>
              <a:t>Leadership</a:t>
            </a:r>
            <a:r>
              <a:rPr lang="en-NZ" sz="3600" i="1" dirty="0"/>
              <a:t>; of good practice, creating a safe environment for everyone, selecting good people</a:t>
            </a:r>
          </a:p>
          <a:p>
            <a:r>
              <a:rPr lang="en-NZ" sz="3600" b="1" i="1" dirty="0"/>
              <a:t>Time; </a:t>
            </a:r>
            <a:r>
              <a:rPr lang="en-NZ" sz="3600" i="1" dirty="0"/>
              <a:t>for patients, </a:t>
            </a:r>
            <a:r>
              <a:rPr lang="en-NZ" sz="3600" i="1" dirty="0" smtClean="0"/>
              <a:t>whānau, </a:t>
            </a:r>
            <a:r>
              <a:rPr lang="en-NZ" sz="3600" i="1" dirty="0"/>
              <a:t>reflection, support</a:t>
            </a:r>
            <a:endParaRPr lang="en-GB" sz="3600" i="1" dirty="0"/>
          </a:p>
        </p:txBody>
      </p:sp>
    </p:spTree>
    <p:extLst>
      <p:ext uri="{BB962C8B-B14F-4D97-AF65-F5344CB8AC3E}">
        <p14:creationId xmlns:p14="http://schemas.microsoft.com/office/powerpoint/2010/main" val="2772760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EC9403-010E-4386-B699-E087025E0053}"/>
              </a:ext>
            </a:extLst>
          </p:cNvPr>
          <p:cNvSpPr>
            <a:spLocks noGrp="1"/>
          </p:cNvSpPr>
          <p:nvPr>
            <p:ph type="title"/>
          </p:nvPr>
        </p:nvSpPr>
        <p:spPr/>
        <p:txBody>
          <a:bodyPr/>
          <a:lstStyle/>
          <a:p>
            <a:r>
              <a:rPr lang="en-NZ" b="1" i="1" dirty="0"/>
              <a:t>Workplace Racism &amp; bias summary (topic 2)</a:t>
            </a:r>
            <a:endParaRPr lang="en-GB" b="1" i="1" dirty="0"/>
          </a:p>
        </p:txBody>
      </p:sp>
      <p:sp>
        <p:nvSpPr>
          <p:cNvPr id="3" name="Content Placeholder 2">
            <a:extLst>
              <a:ext uri="{FF2B5EF4-FFF2-40B4-BE49-F238E27FC236}">
                <a16:creationId xmlns="" xmlns:a16="http://schemas.microsoft.com/office/drawing/2014/main" id="{26D30D11-E8B9-4809-8460-4CA7F0DC2BE7}"/>
              </a:ext>
            </a:extLst>
          </p:cNvPr>
          <p:cNvSpPr>
            <a:spLocks noGrp="1"/>
          </p:cNvSpPr>
          <p:nvPr>
            <p:ph idx="1"/>
          </p:nvPr>
        </p:nvSpPr>
        <p:spPr/>
        <p:txBody>
          <a:bodyPr/>
          <a:lstStyle/>
          <a:p>
            <a:r>
              <a:rPr lang="en-NZ" b="1" i="1" dirty="0" smtClean="0"/>
              <a:t>Racism: </a:t>
            </a:r>
            <a:r>
              <a:rPr lang="en-NZ" i="1" dirty="0"/>
              <a:t>identify, report, ensure systems and processes are fit for purpose to deal with it, training required, ACEM leadership role, trust and faith in system required, continuing education necessary</a:t>
            </a:r>
          </a:p>
          <a:p>
            <a:r>
              <a:rPr lang="en-NZ" b="1" i="1" dirty="0" smtClean="0"/>
              <a:t>Bias</a:t>
            </a:r>
            <a:r>
              <a:rPr lang="en-NZ" i="1" dirty="0"/>
              <a:t>:</a:t>
            </a:r>
            <a:r>
              <a:rPr lang="en-NZ" i="1" dirty="0" smtClean="0"/>
              <a:t> </a:t>
            </a:r>
            <a:r>
              <a:rPr lang="en-NZ" i="1" dirty="0"/>
              <a:t>Busting – calling out, role models, systems and process, trust required, education (constant)</a:t>
            </a:r>
          </a:p>
          <a:p>
            <a:r>
              <a:rPr lang="en-NZ" b="1" i="1" dirty="0" smtClean="0"/>
              <a:t>Eradicate: </a:t>
            </a:r>
            <a:r>
              <a:rPr lang="en-NZ" i="1" dirty="0"/>
              <a:t>through early training (cultural competence/critical consciousness</a:t>
            </a:r>
            <a:r>
              <a:rPr lang="en-NZ" i="1" dirty="0" smtClean="0"/>
              <a:t>), </a:t>
            </a:r>
            <a:r>
              <a:rPr lang="en-NZ" i="1" dirty="0"/>
              <a:t>leadership and ownership at all levels.</a:t>
            </a:r>
          </a:p>
          <a:p>
            <a:endParaRPr lang="en-NZ" i="1" dirty="0"/>
          </a:p>
          <a:p>
            <a:pPr marL="0" indent="0" algn="ctr">
              <a:buNone/>
            </a:pPr>
            <a:r>
              <a:rPr lang="en-NZ" i="1" u="sng" dirty="0"/>
              <a:t>Will take time</a:t>
            </a:r>
            <a:endParaRPr lang="en-GB" i="1" u="sng" dirty="0"/>
          </a:p>
        </p:txBody>
      </p:sp>
    </p:spTree>
    <p:extLst>
      <p:ext uri="{BB962C8B-B14F-4D97-AF65-F5344CB8AC3E}">
        <p14:creationId xmlns:p14="http://schemas.microsoft.com/office/powerpoint/2010/main" val="1382533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D80F11-8B58-4463-A24F-F1C929E744F0}"/>
              </a:ext>
            </a:extLst>
          </p:cNvPr>
          <p:cNvSpPr>
            <a:spLocks noGrp="1"/>
          </p:cNvSpPr>
          <p:nvPr>
            <p:ph type="title"/>
          </p:nvPr>
        </p:nvSpPr>
        <p:spPr/>
        <p:txBody>
          <a:bodyPr/>
          <a:lstStyle/>
          <a:p>
            <a:r>
              <a:rPr lang="en-NZ" b="1" i="1" dirty="0"/>
              <a:t>Increase Māori in Emergency Departments Summary (topic 3)</a:t>
            </a:r>
            <a:endParaRPr lang="en-GB" b="1" i="1" dirty="0"/>
          </a:p>
        </p:txBody>
      </p:sp>
      <p:sp>
        <p:nvSpPr>
          <p:cNvPr id="3" name="Content Placeholder 2">
            <a:extLst>
              <a:ext uri="{FF2B5EF4-FFF2-40B4-BE49-F238E27FC236}">
                <a16:creationId xmlns="" xmlns:a16="http://schemas.microsoft.com/office/drawing/2014/main" id="{A9E3695E-D09E-44F9-919F-A6D8007CD5F3}"/>
              </a:ext>
            </a:extLst>
          </p:cNvPr>
          <p:cNvSpPr>
            <a:spLocks noGrp="1"/>
          </p:cNvSpPr>
          <p:nvPr>
            <p:ph idx="1"/>
          </p:nvPr>
        </p:nvSpPr>
        <p:spPr/>
        <p:txBody>
          <a:bodyPr/>
          <a:lstStyle/>
          <a:p>
            <a:r>
              <a:rPr lang="en-NZ" b="1" i="1" dirty="0" smtClean="0"/>
              <a:t>Recruitment: </a:t>
            </a:r>
            <a:r>
              <a:rPr lang="en-NZ" i="1" dirty="0"/>
              <a:t>from secondary to </a:t>
            </a:r>
            <a:r>
              <a:rPr lang="en-NZ" i="1" dirty="0" smtClean="0"/>
              <a:t>medical </a:t>
            </a:r>
            <a:r>
              <a:rPr lang="en-NZ" i="1" dirty="0"/>
              <a:t>school, Māori mentors, peer group of Māori ED docs, target at entry, clear pathways, remove barriers (panel composition), involve iwi, commitment to employ Māori</a:t>
            </a:r>
          </a:p>
          <a:p>
            <a:r>
              <a:rPr lang="en-NZ" b="1" i="1" dirty="0"/>
              <a:t>Workplace; </a:t>
            </a:r>
            <a:r>
              <a:rPr lang="en-NZ" i="1" dirty="0"/>
              <a:t>address unconscious bias for Māori, values of Māori EDs, cultural competence, cultural practices breached e.g. sitting on tables</a:t>
            </a:r>
          </a:p>
          <a:p>
            <a:r>
              <a:rPr lang="en-NZ" b="1" i="1" dirty="0"/>
              <a:t>Physical design/appeal; </a:t>
            </a:r>
            <a:r>
              <a:rPr lang="en-NZ" i="1" dirty="0"/>
              <a:t>changes needed to make Māori staff feel welcome, signage, imagery, colour/tone.  </a:t>
            </a:r>
          </a:p>
          <a:p>
            <a:endParaRPr lang="en-GB" i="1" dirty="0"/>
          </a:p>
        </p:txBody>
      </p:sp>
    </p:spTree>
    <p:extLst>
      <p:ext uri="{BB962C8B-B14F-4D97-AF65-F5344CB8AC3E}">
        <p14:creationId xmlns:p14="http://schemas.microsoft.com/office/powerpoint/2010/main" val="3425488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395AC0D-8A9C-44A7-B535-A8202DBC1858}"/>
              </a:ext>
            </a:extLst>
          </p:cNvPr>
          <p:cNvSpPr>
            <a:spLocks noGrp="1"/>
          </p:cNvSpPr>
          <p:nvPr>
            <p:ph type="title"/>
          </p:nvPr>
        </p:nvSpPr>
        <p:spPr/>
        <p:txBody>
          <a:bodyPr/>
          <a:lstStyle/>
          <a:p>
            <a:r>
              <a:rPr lang="en-NZ" b="1" i="1" dirty="0"/>
              <a:t>How do we measure equity in the Emergency Department (topic 4)</a:t>
            </a:r>
            <a:endParaRPr lang="en-GB" b="1" i="1" dirty="0"/>
          </a:p>
        </p:txBody>
      </p:sp>
      <p:sp>
        <p:nvSpPr>
          <p:cNvPr id="3" name="Content Placeholder 2">
            <a:extLst>
              <a:ext uri="{FF2B5EF4-FFF2-40B4-BE49-F238E27FC236}">
                <a16:creationId xmlns="" xmlns:a16="http://schemas.microsoft.com/office/drawing/2014/main" id="{C1640D02-6D8A-4E76-89E8-405B0F4D5CE4}"/>
              </a:ext>
            </a:extLst>
          </p:cNvPr>
          <p:cNvSpPr>
            <a:spLocks noGrp="1"/>
          </p:cNvSpPr>
          <p:nvPr>
            <p:ph idx="1"/>
          </p:nvPr>
        </p:nvSpPr>
        <p:spPr/>
        <p:txBody>
          <a:bodyPr/>
          <a:lstStyle/>
          <a:p>
            <a:r>
              <a:rPr lang="en-NZ" b="1" dirty="0"/>
              <a:t>Problem </a:t>
            </a:r>
            <a:r>
              <a:rPr lang="en-NZ" b="1" dirty="0" smtClean="0"/>
              <a:t>definition</a:t>
            </a:r>
            <a:r>
              <a:rPr lang="en-NZ" dirty="0"/>
              <a:t>:</a:t>
            </a:r>
            <a:r>
              <a:rPr lang="en-NZ" dirty="0" smtClean="0"/>
              <a:t> </a:t>
            </a:r>
            <a:r>
              <a:rPr lang="en-NZ" dirty="0"/>
              <a:t>need to agree the definition of Māori equity to enable accurate measurement and assessment.</a:t>
            </a:r>
          </a:p>
          <a:p>
            <a:r>
              <a:rPr lang="en-NZ" b="1" dirty="0"/>
              <a:t>Methods of research and data </a:t>
            </a:r>
            <a:r>
              <a:rPr lang="en-NZ" b="1" dirty="0" smtClean="0"/>
              <a:t>acquisition: </a:t>
            </a:r>
            <a:r>
              <a:rPr lang="en-NZ" dirty="0"/>
              <a:t>decolonise Australasian triage scale, data metrics use daily/not retrospective, complaints</a:t>
            </a:r>
          </a:p>
          <a:p>
            <a:r>
              <a:rPr lang="en-NZ" b="1" dirty="0"/>
              <a:t>Potential </a:t>
            </a:r>
            <a:r>
              <a:rPr lang="en-NZ" b="1" dirty="0" smtClean="0"/>
              <a:t>measures: </a:t>
            </a:r>
            <a:r>
              <a:rPr lang="en-NZ" dirty="0"/>
              <a:t>staff turn over of Māori ED nurses, complaints, perceptions of </a:t>
            </a:r>
            <a:r>
              <a:rPr lang="en-NZ" dirty="0" smtClean="0"/>
              <a:t>whānau/patient</a:t>
            </a:r>
            <a:r>
              <a:rPr lang="en-NZ" dirty="0"/>
              <a:t>, promotion, Māori versus </a:t>
            </a:r>
            <a:r>
              <a:rPr lang="en-NZ" dirty="0" smtClean="0"/>
              <a:t>non-Māori</a:t>
            </a:r>
            <a:r>
              <a:rPr lang="en-NZ" dirty="0"/>
              <a:t>, KPIs linked to inequality</a:t>
            </a:r>
          </a:p>
          <a:p>
            <a:endParaRPr lang="en-GB" dirty="0"/>
          </a:p>
        </p:txBody>
      </p:sp>
    </p:spTree>
    <p:extLst>
      <p:ext uri="{BB962C8B-B14F-4D97-AF65-F5344CB8AC3E}">
        <p14:creationId xmlns:p14="http://schemas.microsoft.com/office/powerpoint/2010/main" val="2607218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B9540E-6A25-4D3C-9770-F0452780A931}"/>
              </a:ext>
            </a:extLst>
          </p:cNvPr>
          <p:cNvSpPr>
            <a:spLocks noGrp="1"/>
          </p:cNvSpPr>
          <p:nvPr>
            <p:ph type="title"/>
          </p:nvPr>
        </p:nvSpPr>
        <p:spPr/>
        <p:txBody>
          <a:bodyPr/>
          <a:lstStyle/>
          <a:p>
            <a:r>
              <a:rPr lang="en-NZ" b="1" i="1" dirty="0"/>
              <a:t>Overview</a:t>
            </a:r>
            <a:endParaRPr lang="en-GB" b="1" i="1" dirty="0"/>
          </a:p>
        </p:txBody>
      </p:sp>
      <p:sp>
        <p:nvSpPr>
          <p:cNvPr id="3" name="Content Placeholder 2">
            <a:extLst>
              <a:ext uri="{FF2B5EF4-FFF2-40B4-BE49-F238E27FC236}">
                <a16:creationId xmlns="" xmlns:a16="http://schemas.microsoft.com/office/drawing/2014/main" id="{7E641CC3-10EA-4CF3-A849-DA5ABD3726D6}"/>
              </a:ext>
            </a:extLst>
          </p:cNvPr>
          <p:cNvSpPr>
            <a:spLocks noGrp="1"/>
          </p:cNvSpPr>
          <p:nvPr>
            <p:ph idx="1"/>
          </p:nvPr>
        </p:nvSpPr>
        <p:spPr/>
        <p:txBody>
          <a:bodyPr/>
          <a:lstStyle/>
          <a:p>
            <a:r>
              <a:rPr lang="en-NZ" sz="3200" dirty="0"/>
              <a:t>Hui Purpose and intended outcomes</a:t>
            </a:r>
          </a:p>
          <a:p>
            <a:r>
              <a:rPr lang="en-NZ" sz="3200" dirty="0"/>
              <a:t>Context and agenda</a:t>
            </a:r>
          </a:p>
          <a:p>
            <a:r>
              <a:rPr lang="en-NZ" sz="3200" dirty="0"/>
              <a:t>Who attended</a:t>
            </a:r>
          </a:p>
          <a:p>
            <a:r>
              <a:rPr lang="en-NZ" sz="3200" dirty="0"/>
              <a:t>Presentations </a:t>
            </a:r>
          </a:p>
          <a:p>
            <a:r>
              <a:rPr lang="en-NZ" sz="3200" dirty="0"/>
              <a:t>Topics (4)</a:t>
            </a:r>
          </a:p>
          <a:p>
            <a:r>
              <a:rPr lang="en-NZ" sz="3200" dirty="0"/>
              <a:t>Summary of the feedback</a:t>
            </a:r>
          </a:p>
          <a:p>
            <a:pPr marL="0" indent="0">
              <a:buNone/>
            </a:pPr>
            <a:endParaRPr lang="en-NZ" dirty="0"/>
          </a:p>
          <a:p>
            <a:endParaRPr lang="en-NZ" dirty="0"/>
          </a:p>
          <a:p>
            <a:endParaRPr lang="en-GB" dirty="0"/>
          </a:p>
        </p:txBody>
      </p:sp>
    </p:spTree>
    <p:extLst>
      <p:ext uri="{BB962C8B-B14F-4D97-AF65-F5344CB8AC3E}">
        <p14:creationId xmlns:p14="http://schemas.microsoft.com/office/powerpoint/2010/main" val="2193514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757F0E-51F6-4EFC-BCF4-D7333B992986}"/>
              </a:ext>
            </a:extLst>
          </p:cNvPr>
          <p:cNvSpPr>
            <a:spLocks noGrp="1"/>
          </p:cNvSpPr>
          <p:nvPr>
            <p:ph type="title"/>
          </p:nvPr>
        </p:nvSpPr>
        <p:spPr/>
        <p:txBody>
          <a:bodyPr/>
          <a:lstStyle/>
          <a:p>
            <a:r>
              <a:rPr lang="en-NZ" b="1" i="1" dirty="0"/>
              <a:t>ACEM Hui purpose</a:t>
            </a:r>
            <a:endParaRPr lang="en-GB" b="1" i="1" dirty="0"/>
          </a:p>
        </p:txBody>
      </p:sp>
      <p:sp>
        <p:nvSpPr>
          <p:cNvPr id="3" name="Content Placeholder 2">
            <a:extLst>
              <a:ext uri="{FF2B5EF4-FFF2-40B4-BE49-F238E27FC236}">
                <a16:creationId xmlns="" xmlns:a16="http://schemas.microsoft.com/office/drawing/2014/main" id="{6733B6C0-6C1A-466F-8C20-A71309DC7334}"/>
              </a:ext>
            </a:extLst>
          </p:cNvPr>
          <p:cNvSpPr>
            <a:spLocks noGrp="1"/>
          </p:cNvSpPr>
          <p:nvPr>
            <p:ph idx="1"/>
          </p:nvPr>
        </p:nvSpPr>
        <p:spPr/>
        <p:txBody>
          <a:bodyPr/>
          <a:lstStyle/>
          <a:p>
            <a:r>
              <a:rPr lang="en-NZ" dirty="0"/>
              <a:t>ACEM is seeking to develop a Māori Equity Strategy that will be embedded in ACEM’s organisational structure and in the Emergency Departments of Aotearoa / New Zealand.</a:t>
            </a:r>
          </a:p>
          <a:p>
            <a:r>
              <a:rPr lang="en-NZ" dirty="0"/>
              <a:t>The Māori Equity strategy aim is to achieve equity for Māori in Emergency Departments - patients, whānau &amp; staff.</a:t>
            </a:r>
          </a:p>
          <a:p>
            <a:r>
              <a:rPr lang="en-NZ" dirty="0"/>
              <a:t>The purpose of the hui at Te Manukanuka o Hoturoa Marae was to workshop four topics and related questions.</a:t>
            </a:r>
          </a:p>
          <a:p>
            <a:r>
              <a:rPr lang="en-NZ" dirty="0"/>
              <a:t>Hui participants were sent copies of the topics prior to the hui.</a:t>
            </a:r>
            <a:endParaRPr lang="en-GB" dirty="0"/>
          </a:p>
          <a:p>
            <a:endParaRPr lang="en-GB" dirty="0"/>
          </a:p>
        </p:txBody>
      </p:sp>
    </p:spTree>
    <p:extLst>
      <p:ext uri="{BB962C8B-B14F-4D97-AF65-F5344CB8AC3E}">
        <p14:creationId xmlns:p14="http://schemas.microsoft.com/office/powerpoint/2010/main" val="861572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DE4D1B3-0A11-45B6-9A2D-1C1CF993F748}"/>
              </a:ext>
            </a:extLst>
          </p:cNvPr>
          <p:cNvSpPr>
            <a:spLocks noGrp="1"/>
          </p:cNvSpPr>
          <p:nvPr>
            <p:ph type="title"/>
          </p:nvPr>
        </p:nvSpPr>
        <p:spPr/>
        <p:txBody>
          <a:bodyPr/>
          <a:lstStyle/>
          <a:p>
            <a:r>
              <a:rPr lang="en-NZ" b="1" i="1" dirty="0"/>
              <a:t>Context and agenda</a:t>
            </a:r>
            <a:endParaRPr lang="en-GB" b="1" i="1" dirty="0"/>
          </a:p>
        </p:txBody>
      </p:sp>
      <p:sp>
        <p:nvSpPr>
          <p:cNvPr id="3" name="Content Placeholder 2">
            <a:extLst>
              <a:ext uri="{FF2B5EF4-FFF2-40B4-BE49-F238E27FC236}">
                <a16:creationId xmlns="" xmlns:a16="http://schemas.microsoft.com/office/drawing/2014/main" id="{1736AA3A-8043-4D95-AAB0-CF8F9E6ED432}"/>
              </a:ext>
            </a:extLst>
          </p:cNvPr>
          <p:cNvSpPr>
            <a:spLocks noGrp="1"/>
          </p:cNvSpPr>
          <p:nvPr>
            <p:ph idx="1"/>
          </p:nvPr>
        </p:nvSpPr>
        <p:spPr/>
        <p:txBody>
          <a:bodyPr/>
          <a:lstStyle/>
          <a:p>
            <a:r>
              <a:rPr lang="en-NZ" dirty="0"/>
              <a:t>ACEM President Dr Simon Judkins reinforced the organisation’s commitment and acknowledged the hui was a great opportunity to discuss the issues and to engage with each other</a:t>
            </a:r>
          </a:p>
          <a:p>
            <a:r>
              <a:rPr lang="en-NZ" dirty="0"/>
              <a:t>Dr John Bonning reinforced Simon’s messages and encouraged all participants to contribute to a subject </a:t>
            </a:r>
            <a:r>
              <a:rPr lang="en-NZ" dirty="0" smtClean="0"/>
              <a:t>(Māori </a:t>
            </a:r>
            <a:r>
              <a:rPr lang="en-NZ" dirty="0"/>
              <a:t>patient equity) everyone in the room is passionate about</a:t>
            </a:r>
          </a:p>
          <a:p>
            <a:r>
              <a:rPr lang="en-NZ" dirty="0"/>
              <a:t>Dr Kate Anson as hui convenor talked about the importance of the kaupapa and </a:t>
            </a:r>
            <a:r>
              <a:rPr lang="en-NZ" dirty="0" smtClean="0"/>
              <a:t>sensitivities </a:t>
            </a:r>
            <a:r>
              <a:rPr lang="en-NZ" dirty="0"/>
              <a:t>around cultural safety and respecting patient confidentiality</a:t>
            </a:r>
            <a:endParaRPr lang="en-GB" dirty="0"/>
          </a:p>
        </p:txBody>
      </p:sp>
    </p:spTree>
    <p:extLst>
      <p:ext uri="{BB962C8B-B14F-4D97-AF65-F5344CB8AC3E}">
        <p14:creationId xmlns:p14="http://schemas.microsoft.com/office/powerpoint/2010/main" val="3845413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238153-083E-40BF-8B23-C05AF836C872}"/>
              </a:ext>
            </a:extLst>
          </p:cNvPr>
          <p:cNvSpPr>
            <a:spLocks noGrp="1"/>
          </p:cNvSpPr>
          <p:nvPr>
            <p:ph type="title"/>
          </p:nvPr>
        </p:nvSpPr>
        <p:spPr/>
        <p:txBody>
          <a:bodyPr/>
          <a:lstStyle/>
          <a:p>
            <a:r>
              <a:rPr lang="en-NZ" b="1" i="1" dirty="0"/>
              <a:t>Context and agenda continued</a:t>
            </a:r>
            <a:endParaRPr lang="en-GB" b="1" i="1" dirty="0"/>
          </a:p>
        </p:txBody>
      </p:sp>
      <p:sp>
        <p:nvSpPr>
          <p:cNvPr id="3" name="Content Placeholder 2">
            <a:extLst>
              <a:ext uri="{FF2B5EF4-FFF2-40B4-BE49-F238E27FC236}">
                <a16:creationId xmlns="" xmlns:a16="http://schemas.microsoft.com/office/drawing/2014/main" id="{B3A1B47C-DF2A-4095-B9BC-167F941F3343}"/>
              </a:ext>
            </a:extLst>
          </p:cNvPr>
          <p:cNvSpPr>
            <a:spLocks noGrp="1"/>
          </p:cNvSpPr>
          <p:nvPr>
            <p:ph idx="1"/>
          </p:nvPr>
        </p:nvSpPr>
        <p:spPr/>
        <p:txBody>
          <a:bodyPr>
            <a:normAutofit lnSpcReduction="10000"/>
          </a:bodyPr>
          <a:lstStyle/>
          <a:p>
            <a:pPr marL="0" indent="0">
              <a:buNone/>
            </a:pPr>
            <a:r>
              <a:rPr lang="en-NZ" dirty="0"/>
              <a:t>The hui agenda consisted of the following presentations and activities;</a:t>
            </a:r>
          </a:p>
          <a:p>
            <a:r>
              <a:rPr lang="en-NZ" b="1" dirty="0"/>
              <a:t>Presentations</a:t>
            </a:r>
            <a:r>
              <a:rPr lang="en-NZ" dirty="0"/>
              <a:t> by Dr David Tipene Leach, Dr Rhys Jones, Elena Curtis, Te Ngaruru Wineera, Marama Tauranga, Riki Niania and patient videos introduced by Lisa Reddy.</a:t>
            </a:r>
          </a:p>
          <a:p>
            <a:r>
              <a:rPr lang="en-NZ" b="1" dirty="0"/>
              <a:t>Panel discussion: </a:t>
            </a:r>
            <a:r>
              <a:rPr lang="en-NZ" dirty="0"/>
              <a:t>By the hui presenters followed by Q &amp; A.</a:t>
            </a:r>
          </a:p>
          <a:p>
            <a:r>
              <a:rPr lang="en-NZ" b="1" dirty="0"/>
              <a:t>Workshopping; </a:t>
            </a:r>
            <a:r>
              <a:rPr lang="en-NZ" dirty="0"/>
              <a:t>Four topics facilitated by an ED Doctor </a:t>
            </a:r>
            <a:r>
              <a:rPr lang="en-NZ" dirty="0" smtClean="0"/>
              <a:t>and/or </a:t>
            </a:r>
            <a:r>
              <a:rPr lang="en-NZ" dirty="0"/>
              <a:t>Māori ED nurse (or similar</a:t>
            </a:r>
            <a:r>
              <a:rPr lang="en-NZ" dirty="0" smtClean="0"/>
              <a:t>). Eight </a:t>
            </a:r>
            <a:r>
              <a:rPr lang="en-NZ" dirty="0"/>
              <a:t>groups were formed with an even spread of hui participants.</a:t>
            </a:r>
          </a:p>
          <a:p>
            <a:r>
              <a:rPr lang="en-NZ" b="1" dirty="0"/>
              <a:t>Feedback; </a:t>
            </a:r>
            <a:r>
              <a:rPr lang="en-NZ" dirty="0"/>
              <a:t>verbal feedback to hui participants was conducted at the end of the day in response to all four questions.</a:t>
            </a:r>
            <a:endParaRPr lang="en-GB" dirty="0"/>
          </a:p>
        </p:txBody>
      </p:sp>
    </p:spTree>
    <p:extLst>
      <p:ext uri="{BB962C8B-B14F-4D97-AF65-F5344CB8AC3E}">
        <p14:creationId xmlns:p14="http://schemas.microsoft.com/office/powerpoint/2010/main" val="595624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7A5FF1-4C6D-4D21-A671-C6B4C2F512BD}"/>
              </a:ext>
            </a:extLst>
          </p:cNvPr>
          <p:cNvSpPr>
            <a:spLocks noGrp="1"/>
          </p:cNvSpPr>
          <p:nvPr>
            <p:ph type="title"/>
          </p:nvPr>
        </p:nvSpPr>
        <p:spPr/>
        <p:txBody>
          <a:bodyPr/>
          <a:lstStyle/>
          <a:p>
            <a:r>
              <a:rPr lang="en-NZ" b="1" i="1" dirty="0"/>
              <a:t>Who </a:t>
            </a:r>
            <a:r>
              <a:rPr lang="en-NZ" b="1" i="1" dirty="0" smtClean="0"/>
              <a:t>attended</a:t>
            </a:r>
            <a:endParaRPr lang="en-GB" b="1" i="1" dirty="0"/>
          </a:p>
        </p:txBody>
      </p:sp>
      <p:sp>
        <p:nvSpPr>
          <p:cNvPr id="3" name="Content Placeholder 2">
            <a:extLst>
              <a:ext uri="{FF2B5EF4-FFF2-40B4-BE49-F238E27FC236}">
                <a16:creationId xmlns="" xmlns:a16="http://schemas.microsoft.com/office/drawing/2014/main" id="{1B56A085-6544-4465-8D31-DC14F536D405}"/>
              </a:ext>
            </a:extLst>
          </p:cNvPr>
          <p:cNvSpPr>
            <a:spLocks noGrp="1"/>
          </p:cNvSpPr>
          <p:nvPr>
            <p:ph idx="1"/>
          </p:nvPr>
        </p:nvSpPr>
        <p:spPr/>
        <p:txBody>
          <a:bodyPr>
            <a:normAutofit fontScale="92500"/>
          </a:bodyPr>
          <a:lstStyle/>
          <a:p>
            <a:r>
              <a:rPr lang="en-NZ" dirty="0"/>
              <a:t>ACEM Governance and leadership; Dr Simon </a:t>
            </a:r>
            <a:r>
              <a:rPr lang="en-NZ" dirty="0" smtClean="0"/>
              <a:t>Judkins (President) </a:t>
            </a:r>
            <a:r>
              <a:rPr lang="en-NZ" dirty="0"/>
              <a:t>Dr John </a:t>
            </a:r>
            <a:r>
              <a:rPr lang="en-NZ" dirty="0" err="1" smtClean="0"/>
              <a:t>Bonning</a:t>
            </a:r>
            <a:r>
              <a:rPr lang="en-NZ" dirty="0" smtClean="0"/>
              <a:t> (New Zealand Faculty Chair), </a:t>
            </a:r>
            <a:r>
              <a:rPr lang="en-NZ" dirty="0"/>
              <a:t>Peter </a:t>
            </a:r>
            <a:r>
              <a:rPr lang="en-NZ" dirty="0" smtClean="0"/>
              <a:t>White (CEO), </a:t>
            </a:r>
            <a:r>
              <a:rPr lang="en-NZ" dirty="0"/>
              <a:t>Fin </a:t>
            </a:r>
            <a:r>
              <a:rPr lang="en-NZ" dirty="0" smtClean="0"/>
              <a:t>Bird (Director of Communications and Engagement</a:t>
            </a:r>
            <a:r>
              <a:rPr lang="en-NZ" dirty="0" smtClean="0"/>
              <a:t>, Nicola Ballenden (Director, Policy, Advocacy and Research), Vase Jovanoska (Director, Operations), Ange Wadsworth </a:t>
            </a:r>
            <a:r>
              <a:rPr lang="en-NZ" smtClean="0"/>
              <a:t>(Project Lead), </a:t>
            </a:r>
            <a:r>
              <a:rPr lang="en-NZ" dirty="0"/>
              <a:t>Leanne </a:t>
            </a:r>
            <a:r>
              <a:rPr lang="en-NZ" dirty="0" smtClean="0"/>
              <a:t>Shuttleworth (New Zealand Office Manager), </a:t>
            </a:r>
            <a:r>
              <a:rPr lang="en-NZ" dirty="0"/>
              <a:t>Dr Kate Anson </a:t>
            </a:r>
            <a:r>
              <a:rPr lang="en-NZ" dirty="0" smtClean="0"/>
              <a:t>(Convenor</a:t>
            </a:r>
            <a:r>
              <a:rPr lang="en-NZ" dirty="0"/>
              <a:t>)</a:t>
            </a:r>
          </a:p>
          <a:p>
            <a:r>
              <a:rPr lang="en-NZ" dirty="0"/>
              <a:t>Medical </a:t>
            </a:r>
            <a:r>
              <a:rPr lang="en-NZ" dirty="0" smtClean="0"/>
              <a:t>staff: </a:t>
            </a:r>
            <a:r>
              <a:rPr lang="en-NZ" dirty="0"/>
              <a:t>ED Doctors, Heads of Departments, Trainees, House </a:t>
            </a:r>
            <a:r>
              <a:rPr lang="en-NZ" dirty="0" smtClean="0"/>
              <a:t>Officers</a:t>
            </a:r>
          </a:p>
          <a:p>
            <a:r>
              <a:rPr lang="en-NZ" dirty="0" smtClean="0"/>
              <a:t>Nursing staff: </a:t>
            </a:r>
            <a:r>
              <a:rPr lang="en-NZ" dirty="0"/>
              <a:t>ED Nurse mangers, ED </a:t>
            </a:r>
            <a:r>
              <a:rPr lang="en-NZ" dirty="0" smtClean="0"/>
              <a:t>Nurses</a:t>
            </a:r>
          </a:p>
          <a:p>
            <a:r>
              <a:rPr lang="en-NZ" dirty="0" smtClean="0"/>
              <a:t>The Presenters: </a:t>
            </a:r>
            <a:r>
              <a:rPr lang="en-NZ" dirty="0"/>
              <a:t>(refer to slide 5)</a:t>
            </a:r>
          </a:p>
          <a:p>
            <a:r>
              <a:rPr lang="en-NZ" dirty="0"/>
              <a:t>Interested </a:t>
            </a:r>
            <a:r>
              <a:rPr lang="en-NZ" dirty="0" smtClean="0"/>
              <a:t>parties: </a:t>
            </a:r>
            <a:r>
              <a:rPr lang="en-NZ" dirty="0"/>
              <a:t>e.g. </a:t>
            </a:r>
            <a:r>
              <a:rPr lang="en-NZ" dirty="0" smtClean="0"/>
              <a:t>Ministry of Health (MOH)</a:t>
            </a:r>
            <a:endParaRPr lang="en-GB" dirty="0"/>
          </a:p>
        </p:txBody>
      </p:sp>
    </p:spTree>
    <p:extLst>
      <p:ext uri="{BB962C8B-B14F-4D97-AF65-F5344CB8AC3E}">
        <p14:creationId xmlns:p14="http://schemas.microsoft.com/office/powerpoint/2010/main" val="1653904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0C19A8-042F-4066-9611-E497B29968FB}"/>
              </a:ext>
            </a:extLst>
          </p:cNvPr>
          <p:cNvSpPr>
            <a:spLocks noGrp="1"/>
          </p:cNvSpPr>
          <p:nvPr>
            <p:ph type="title"/>
          </p:nvPr>
        </p:nvSpPr>
        <p:spPr/>
        <p:txBody>
          <a:bodyPr/>
          <a:lstStyle/>
          <a:p>
            <a:r>
              <a:rPr lang="en-NZ" b="1" i="1" dirty="0"/>
              <a:t>Presentations - summaries</a:t>
            </a:r>
            <a:endParaRPr lang="en-GB" b="1" i="1" dirty="0"/>
          </a:p>
        </p:txBody>
      </p:sp>
      <p:sp>
        <p:nvSpPr>
          <p:cNvPr id="3" name="Content Placeholder 2">
            <a:extLst>
              <a:ext uri="{FF2B5EF4-FFF2-40B4-BE49-F238E27FC236}">
                <a16:creationId xmlns="" xmlns:a16="http://schemas.microsoft.com/office/drawing/2014/main" id="{162F8222-0A30-4B62-9192-46C0746EF07C}"/>
              </a:ext>
            </a:extLst>
          </p:cNvPr>
          <p:cNvSpPr>
            <a:spLocks noGrp="1"/>
          </p:cNvSpPr>
          <p:nvPr>
            <p:ph idx="1"/>
          </p:nvPr>
        </p:nvSpPr>
        <p:spPr>
          <a:xfrm>
            <a:off x="838200" y="1431730"/>
            <a:ext cx="10515600" cy="4351338"/>
          </a:xfrm>
        </p:spPr>
        <p:txBody>
          <a:bodyPr>
            <a:normAutofit lnSpcReduction="10000"/>
          </a:bodyPr>
          <a:lstStyle/>
          <a:p>
            <a:r>
              <a:rPr lang="en-NZ" sz="2400" b="1" i="1" dirty="0"/>
              <a:t>David </a:t>
            </a:r>
            <a:r>
              <a:rPr lang="en-NZ" sz="2400" b="1" i="1" dirty="0" err="1"/>
              <a:t>Tipene</a:t>
            </a:r>
            <a:r>
              <a:rPr lang="en-NZ" sz="2400" b="1" i="1" dirty="0"/>
              <a:t> </a:t>
            </a:r>
            <a:r>
              <a:rPr lang="en-NZ" sz="2400" b="1" i="1" dirty="0" smtClean="0"/>
              <a:t>Leach:</a:t>
            </a:r>
            <a:r>
              <a:rPr lang="en-NZ" sz="2400" dirty="0" smtClean="0"/>
              <a:t> </a:t>
            </a:r>
            <a:r>
              <a:rPr lang="en-NZ" sz="2000" i="1" dirty="0"/>
              <a:t>supports ACEM’s efforts, discussed past efforts regarding cultural competence, challenged doctors to advance equitable outcomes for Māori, outlined poor Māori health outcomes; </a:t>
            </a:r>
            <a:r>
              <a:rPr lang="en-NZ" sz="1600" i="1" u="sng" dirty="0"/>
              <a:t>Social determinants of health</a:t>
            </a:r>
            <a:r>
              <a:rPr lang="en-NZ" sz="1600" i="1" dirty="0"/>
              <a:t>, </a:t>
            </a:r>
            <a:r>
              <a:rPr lang="en-NZ" sz="1600" i="1" u="sng" dirty="0"/>
              <a:t>Cultural competence</a:t>
            </a:r>
            <a:r>
              <a:rPr lang="en-NZ" sz="1600" i="1" dirty="0"/>
              <a:t>, </a:t>
            </a:r>
            <a:r>
              <a:rPr lang="en-NZ" sz="1600" i="1" u="sng" dirty="0"/>
              <a:t>Institutional racism</a:t>
            </a:r>
          </a:p>
          <a:p>
            <a:pPr marL="228600" lvl="1">
              <a:spcBef>
                <a:spcPts val="1000"/>
              </a:spcBef>
            </a:pPr>
            <a:r>
              <a:rPr lang="en-NZ" sz="2000" i="1" dirty="0"/>
              <a:t>Discussed the Wahakura initiative, despite its success the MOH would not fund the programme, media reported his racism remarks targeted at the MOH.</a:t>
            </a:r>
          </a:p>
          <a:p>
            <a:pPr marL="228600" lvl="1">
              <a:spcBef>
                <a:spcPts val="1000"/>
              </a:spcBef>
            </a:pPr>
            <a:r>
              <a:rPr lang="en-NZ" b="1" i="1" dirty="0"/>
              <a:t>Rhys </a:t>
            </a:r>
            <a:r>
              <a:rPr lang="en-NZ" b="1" i="1" dirty="0" smtClean="0"/>
              <a:t>Jones: </a:t>
            </a:r>
            <a:r>
              <a:rPr lang="en-NZ" sz="2000" i="1" dirty="0"/>
              <a:t>has become interested in unconscious bias, questions if his medical students “get it” (Māori world view), compelling evidence for health-care inequities sector wide, NZ ethnic bias study of medical students finding they have ethnic bias which favours </a:t>
            </a:r>
            <a:r>
              <a:rPr lang="en-NZ" sz="2000" i="1" dirty="0" err="1" smtClean="0"/>
              <a:t>pākehā</a:t>
            </a:r>
            <a:r>
              <a:rPr lang="en-NZ" sz="2000" i="1" dirty="0" smtClean="0"/>
              <a:t>/go </a:t>
            </a:r>
            <a:r>
              <a:rPr lang="en-NZ" sz="2000" i="1" dirty="0"/>
              <a:t>against Māori.</a:t>
            </a:r>
          </a:p>
          <a:p>
            <a:pPr marL="228600" lvl="1">
              <a:spcBef>
                <a:spcPts val="1000"/>
              </a:spcBef>
            </a:pPr>
            <a:r>
              <a:rPr lang="en-NZ" sz="2000" i="1" dirty="0"/>
              <a:t>Aim should be critical consciousness, tolerated inequality for too long. System built on </a:t>
            </a:r>
            <a:r>
              <a:rPr lang="en-NZ" sz="2000" i="1" dirty="0" err="1" smtClean="0"/>
              <a:t>pākehā</a:t>
            </a:r>
            <a:r>
              <a:rPr lang="en-NZ" sz="2000" i="1" dirty="0" smtClean="0"/>
              <a:t> </a:t>
            </a:r>
            <a:r>
              <a:rPr lang="en-NZ" sz="2000" i="1" dirty="0"/>
              <a:t>values, privileges </a:t>
            </a:r>
            <a:r>
              <a:rPr lang="en-NZ" sz="2000" i="1" dirty="0" err="1"/>
              <a:t>p</a:t>
            </a:r>
            <a:r>
              <a:rPr lang="en-NZ" sz="2000" i="1" dirty="0" err="1" smtClean="0"/>
              <a:t>ākehā</a:t>
            </a:r>
            <a:r>
              <a:rPr lang="en-NZ" sz="2000" i="1" dirty="0"/>
              <a:t>.</a:t>
            </a:r>
          </a:p>
          <a:p>
            <a:pPr marL="228600" lvl="1">
              <a:spcBef>
                <a:spcPts val="1000"/>
              </a:spcBef>
            </a:pPr>
            <a:r>
              <a:rPr lang="en-NZ" sz="2000" i="1" dirty="0"/>
              <a:t>College to develop curricula to support critical consciousness, evidence of transformation needed before Trainees become fellows.  Proactive policies to improve indigenous participation needed.</a:t>
            </a:r>
          </a:p>
          <a:p>
            <a:pPr marL="228600" lvl="1">
              <a:spcBef>
                <a:spcPts val="1000"/>
              </a:spcBef>
            </a:pPr>
            <a:r>
              <a:rPr lang="en-NZ" sz="2000" i="1" dirty="0"/>
              <a:t>Not a quick fix, is a decolonisation process!</a:t>
            </a:r>
          </a:p>
          <a:p>
            <a:pPr marL="228600" lvl="1">
              <a:spcBef>
                <a:spcPts val="1000"/>
              </a:spcBef>
            </a:pPr>
            <a:endParaRPr lang="en-NZ" sz="2000" dirty="0"/>
          </a:p>
          <a:p>
            <a:pPr marL="228600" lvl="1">
              <a:spcBef>
                <a:spcPts val="1000"/>
              </a:spcBef>
            </a:pPr>
            <a:endParaRPr lang="en-GB" sz="2000" dirty="0"/>
          </a:p>
        </p:txBody>
      </p:sp>
    </p:spTree>
    <p:extLst>
      <p:ext uri="{BB962C8B-B14F-4D97-AF65-F5344CB8AC3E}">
        <p14:creationId xmlns:p14="http://schemas.microsoft.com/office/powerpoint/2010/main" val="3902218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FCF483F-B4AF-4F73-A65F-5B7ED3CFB1CB}"/>
              </a:ext>
            </a:extLst>
          </p:cNvPr>
          <p:cNvSpPr>
            <a:spLocks noGrp="1"/>
          </p:cNvSpPr>
          <p:nvPr>
            <p:ph type="title"/>
          </p:nvPr>
        </p:nvSpPr>
        <p:spPr/>
        <p:txBody>
          <a:bodyPr/>
          <a:lstStyle/>
          <a:p>
            <a:r>
              <a:rPr lang="en-NZ" b="1" i="1" dirty="0"/>
              <a:t>Presentations summaries continued</a:t>
            </a:r>
            <a:endParaRPr lang="en-GB" b="1" i="1" dirty="0"/>
          </a:p>
        </p:txBody>
      </p:sp>
      <p:sp>
        <p:nvSpPr>
          <p:cNvPr id="3" name="Content Placeholder 2">
            <a:extLst>
              <a:ext uri="{FF2B5EF4-FFF2-40B4-BE49-F238E27FC236}">
                <a16:creationId xmlns="" xmlns:a16="http://schemas.microsoft.com/office/drawing/2014/main" id="{F8B14417-8BA5-484E-B678-7F205CAB47F2}"/>
              </a:ext>
            </a:extLst>
          </p:cNvPr>
          <p:cNvSpPr>
            <a:spLocks noGrp="1"/>
          </p:cNvSpPr>
          <p:nvPr>
            <p:ph idx="1"/>
          </p:nvPr>
        </p:nvSpPr>
        <p:spPr/>
        <p:txBody>
          <a:bodyPr>
            <a:normAutofit lnSpcReduction="10000"/>
          </a:bodyPr>
          <a:lstStyle/>
          <a:p>
            <a:r>
              <a:rPr lang="en-NZ" sz="2400" b="1" i="1" dirty="0" err="1"/>
              <a:t>Elana</a:t>
            </a:r>
            <a:r>
              <a:rPr lang="en-NZ" sz="2400" b="1" i="1" dirty="0"/>
              <a:t> </a:t>
            </a:r>
            <a:r>
              <a:rPr lang="en-NZ" sz="2400" b="1" i="1" dirty="0" smtClean="0"/>
              <a:t>Curtis: </a:t>
            </a:r>
            <a:r>
              <a:rPr lang="en-NZ" sz="2000" i="1" dirty="0"/>
              <a:t>provided</a:t>
            </a:r>
            <a:r>
              <a:rPr lang="en-NZ" i="1" dirty="0"/>
              <a:t> </a:t>
            </a:r>
            <a:r>
              <a:rPr lang="en-NZ" sz="2000" i="1" dirty="0"/>
              <a:t>an overview of a research project relating to Māori use of ED, Māori less likely to have a GP, more likely to self discharge, ED time pressures give rise to situations where bias can arise, look at what you don’t do for Māori but what you do for other patients, MOH data limitations unhelpful e.g. coding, an advisory group will gather/disseminate research findings which is intended to have some effect </a:t>
            </a:r>
          </a:p>
          <a:p>
            <a:r>
              <a:rPr lang="en-NZ" sz="2000" i="1" dirty="0"/>
              <a:t>Results may help with planning kaupapa Māori, 3 year project funded by HRC.  End date not known.</a:t>
            </a:r>
          </a:p>
          <a:p>
            <a:r>
              <a:rPr lang="en-NZ" sz="2400" b="1" i="1" dirty="0"/>
              <a:t>Te </a:t>
            </a:r>
            <a:r>
              <a:rPr lang="en-NZ" sz="2400" b="1" i="1" dirty="0" err="1"/>
              <a:t>Ngaruru</a:t>
            </a:r>
            <a:r>
              <a:rPr lang="en-NZ" sz="2400" b="1" i="1" dirty="0"/>
              <a:t> </a:t>
            </a:r>
            <a:r>
              <a:rPr lang="en-NZ" sz="2400" b="1" i="1" dirty="0" err="1" smtClean="0"/>
              <a:t>Wineera</a:t>
            </a:r>
            <a:r>
              <a:rPr lang="en-NZ" sz="2400" b="1" i="1" dirty="0" smtClean="0"/>
              <a:t>:</a:t>
            </a:r>
            <a:r>
              <a:rPr lang="en-NZ" b="1" i="1" dirty="0" smtClean="0"/>
              <a:t> </a:t>
            </a:r>
            <a:r>
              <a:rPr lang="en-NZ" sz="2000" i="1" dirty="0"/>
              <a:t>Māori strategy launched 2017, aim to reduce inequality at GP level, guided by Treaty of Waitangi, Health equity and Rangatiratanga, has three </a:t>
            </a:r>
            <a:r>
              <a:rPr lang="en-NZ" sz="2000" i="1" dirty="0" smtClean="0"/>
              <a:t>goals:</a:t>
            </a:r>
            <a:endParaRPr lang="en-NZ" sz="2000" i="1" dirty="0"/>
          </a:p>
          <a:p>
            <a:pPr lvl="1"/>
            <a:r>
              <a:rPr lang="en-NZ" sz="1600" i="1" dirty="0"/>
              <a:t>Increase number of Māori GPS</a:t>
            </a:r>
          </a:p>
          <a:p>
            <a:pPr lvl="1"/>
            <a:r>
              <a:rPr lang="en-NZ" sz="1600" i="1" dirty="0"/>
              <a:t>Determine and enable a culturally and clinically safe GP workforce</a:t>
            </a:r>
          </a:p>
          <a:p>
            <a:pPr lvl="1"/>
            <a:r>
              <a:rPr lang="en-NZ" sz="1600" i="1" dirty="0"/>
              <a:t>Provide leadership and advocacy (primary health) to achieve equitable Māori health outcomes</a:t>
            </a:r>
          </a:p>
          <a:p>
            <a:r>
              <a:rPr lang="en-NZ" sz="2000" i="1" dirty="0"/>
              <a:t>Planning for the long </a:t>
            </a:r>
            <a:r>
              <a:rPr lang="en-GB" sz="2000" i="1" dirty="0"/>
              <a:t>term, NZMC Māori resources include GM Māori Health, Principal advisor and a [policy analyst]</a:t>
            </a:r>
            <a:endParaRPr lang="en-NZ" sz="2000" i="1" dirty="0"/>
          </a:p>
        </p:txBody>
      </p:sp>
    </p:spTree>
    <p:extLst>
      <p:ext uri="{BB962C8B-B14F-4D97-AF65-F5344CB8AC3E}">
        <p14:creationId xmlns:p14="http://schemas.microsoft.com/office/powerpoint/2010/main" val="1772972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F4AE4D-E89C-48C2-B4EB-908B93DF7EE1}"/>
              </a:ext>
            </a:extLst>
          </p:cNvPr>
          <p:cNvSpPr>
            <a:spLocks noGrp="1"/>
          </p:cNvSpPr>
          <p:nvPr>
            <p:ph type="title"/>
          </p:nvPr>
        </p:nvSpPr>
        <p:spPr/>
        <p:txBody>
          <a:bodyPr/>
          <a:lstStyle/>
          <a:p>
            <a:r>
              <a:rPr lang="en-NZ" b="1" i="1" dirty="0"/>
              <a:t>Presentations summaries continued</a:t>
            </a:r>
            <a:endParaRPr lang="en-GB" dirty="0"/>
          </a:p>
        </p:txBody>
      </p:sp>
      <p:sp>
        <p:nvSpPr>
          <p:cNvPr id="3" name="Content Placeholder 2">
            <a:extLst>
              <a:ext uri="{FF2B5EF4-FFF2-40B4-BE49-F238E27FC236}">
                <a16:creationId xmlns="" xmlns:a16="http://schemas.microsoft.com/office/drawing/2014/main" id="{B59E4C9F-4EA6-4C2C-BDC0-63FD6C71668D}"/>
              </a:ext>
            </a:extLst>
          </p:cNvPr>
          <p:cNvSpPr>
            <a:spLocks noGrp="1"/>
          </p:cNvSpPr>
          <p:nvPr>
            <p:ph idx="1"/>
          </p:nvPr>
        </p:nvSpPr>
        <p:spPr/>
        <p:txBody>
          <a:bodyPr>
            <a:normAutofit/>
          </a:bodyPr>
          <a:lstStyle/>
          <a:p>
            <a:r>
              <a:rPr lang="en-NZ" sz="2400" b="1" i="1" dirty="0"/>
              <a:t>Marama Tauranga;</a:t>
            </a:r>
            <a:r>
              <a:rPr lang="en-NZ" dirty="0"/>
              <a:t> </a:t>
            </a:r>
            <a:r>
              <a:rPr lang="en-NZ" sz="2000" i="1" dirty="0"/>
              <a:t>introduced Sneha Abraham (UK medical student) video, patients asked;</a:t>
            </a:r>
          </a:p>
          <a:p>
            <a:pPr lvl="1"/>
            <a:r>
              <a:rPr lang="en-AU" sz="2000" i="1" dirty="0"/>
              <a:t>What are the healthcare experiences of the Emergency Department among adult Māori patients in Tauranga Hospital? How may these experiences be improved?</a:t>
            </a:r>
            <a:endParaRPr lang="en-GB" sz="2000" dirty="0"/>
          </a:p>
          <a:p>
            <a:pPr lvl="1"/>
            <a:r>
              <a:rPr lang="en-NZ" sz="1600" b="1" dirty="0"/>
              <a:t> </a:t>
            </a:r>
            <a:r>
              <a:rPr lang="en-NZ" sz="2000" b="1" i="1" dirty="0"/>
              <a:t>Responses </a:t>
            </a:r>
            <a:r>
              <a:rPr lang="en-NZ" sz="2000" i="1" dirty="0"/>
              <a:t>varied from ED design, communication, Māori advocate person helpful also Te Reo Māori, interaction with medical professionals had a big impact, visual/verbal comms preferred over leaflets</a:t>
            </a:r>
          </a:p>
          <a:p>
            <a:pPr lvl="1"/>
            <a:r>
              <a:rPr lang="en-NZ" sz="2000" i="1" dirty="0"/>
              <a:t>Māori health care is multidimensional </a:t>
            </a:r>
          </a:p>
          <a:p>
            <a:r>
              <a:rPr lang="en-NZ" sz="2400" b="1" i="1" dirty="0"/>
              <a:t>Riki Niania; </a:t>
            </a:r>
            <a:r>
              <a:rPr lang="en-NZ" sz="2000" i="1" dirty="0"/>
              <a:t>learning Te Reo Māori will help patient engagement but personal values are the primary determinant about how we practice. </a:t>
            </a:r>
            <a:r>
              <a:rPr lang="en-AU" dirty="0"/>
              <a:t> </a:t>
            </a:r>
            <a:r>
              <a:rPr lang="en-AU" sz="2000" i="1" dirty="0"/>
              <a:t>Beliefs and values don’t determine Māori ethnicity. You can choose to be a champion for the aspirations and goals of Māori people. Ethnicity does not determine effectiveness or allow us to dissolve our responsibilities. </a:t>
            </a:r>
            <a:r>
              <a:rPr lang="en-AU" sz="2000" i="1" dirty="0" smtClean="0"/>
              <a:t>Māori </a:t>
            </a:r>
            <a:r>
              <a:rPr lang="en-AU" sz="2000" i="1" dirty="0"/>
              <a:t>culture is inclusive, </a:t>
            </a:r>
            <a:r>
              <a:rPr lang="en-AU" sz="2000" i="1" dirty="0" smtClean="0"/>
              <a:t>whānau </a:t>
            </a:r>
            <a:r>
              <a:rPr lang="en-AU" sz="2000" i="1" dirty="0"/>
              <a:t>is inclusive and broader, Te Reo Māori use demonstrates value of language and Māori culture to the patient.</a:t>
            </a:r>
            <a:endParaRPr lang="en-GB" sz="2000" i="1" dirty="0"/>
          </a:p>
          <a:p>
            <a:endParaRPr lang="en-GB" sz="2000" i="1" dirty="0"/>
          </a:p>
        </p:txBody>
      </p:sp>
    </p:spTree>
    <p:extLst>
      <p:ext uri="{BB962C8B-B14F-4D97-AF65-F5344CB8AC3E}">
        <p14:creationId xmlns:p14="http://schemas.microsoft.com/office/powerpoint/2010/main" val="749887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1335</Words>
  <Application>Microsoft Office PowerPoint</Application>
  <PresentationFormat>Widescreen</PresentationFormat>
  <Paragraphs>78</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Summary of the Feedback of the Inaugural ACEM Hui,  Te Manukanuka o Hoturoa Marae, Auckland, 8 March 2018.</vt:lpstr>
      <vt:lpstr>Overview</vt:lpstr>
      <vt:lpstr>ACEM Hui purpose</vt:lpstr>
      <vt:lpstr>Context and agenda</vt:lpstr>
      <vt:lpstr>Context and agenda continued</vt:lpstr>
      <vt:lpstr>Who attended</vt:lpstr>
      <vt:lpstr>Presentations - summaries</vt:lpstr>
      <vt:lpstr>Presentations summaries continued</vt:lpstr>
      <vt:lpstr>Presentations summaries continued</vt:lpstr>
      <vt:lpstr>Topics – the four questions (ref to hand out)</vt:lpstr>
      <vt:lpstr>Emergency Departments, culturally safe for Māori summary (topic 1)</vt:lpstr>
      <vt:lpstr>Workplace Racism &amp; bias summary (topic 2)</vt:lpstr>
      <vt:lpstr>Increase Māori in Emergency Departments Summary (topic 3)</vt:lpstr>
      <vt:lpstr>How do we measure equity in the Emergency Department (topic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the ACEM Hui Feedback</dc:title>
  <dc:creator>Mahanga Maru</dc:creator>
  <cp:lastModifiedBy>Angela Wadsworth</cp:lastModifiedBy>
  <cp:revision>21</cp:revision>
  <dcterms:created xsi:type="dcterms:W3CDTF">2018-03-18T06:57:27Z</dcterms:created>
  <dcterms:modified xsi:type="dcterms:W3CDTF">2018-03-27T23:54:52Z</dcterms:modified>
</cp:coreProperties>
</file>